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  <p:sldMasterId id="2147483702" r:id="rId4"/>
  </p:sldMasterIdLst>
  <p:notesMasterIdLst>
    <p:notesMasterId r:id="rId33"/>
  </p:notesMasterIdLst>
  <p:sldIdLst>
    <p:sldId id="298" r:id="rId5"/>
    <p:sldId id="264" r:id="rId6"/>
    <p:sldId id="776" r:id="rId7"/>
    <p:sldId id="299" r:id="rId8"/>
    <p:sldId id="312" r:id="rId9"/>
    <p:sldId id="306" r:id="rId10"/>
    <p:sldId id="307" r:id="rId11"/>
    <p:sldId id="774" r:id="rId12"/>
    <p:sldId id="773" r:id="rId13"/>
    <p:sldId id="308" r:id="rId14"/>
    <p:sldId id="309" r:id="rId15"/>
    <p:sldId id="310" r:id="rId16"/>
    <p:sldId id="311" r:id="rId17"/>
    <p:sldId id="313" r:id="rId18"/>
    <p:sldId id="314" r:id="rId19"/>
    <p:sldId id="77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</p:sldIdLst>
  <p:sldSz cx="9144000" cy="6858000" type="screen4x3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7"/>
  </p:normalViewPr>
  <p:slideViewPr>
    <p:cSldViewPr snapToGrid="0">
      <p:cViewPr>
        <p:scale>
          <a:sx n="96" d="100"/>
          <a:sy n="96" d="100"/>
        </p:scale>
        <p:origin x="15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39DF-E03E-4FB5-8468-78FC5CFF4811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FFC0C-31F6-4110-BB0F-D78917CF5A5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710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Dimension reduction, feature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D829F-05B3-4257-9728-B7B42A4BC3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99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178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87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01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# examples – number of </a:t>
            </a:r>
            <a:r>
              <a:rPr lang="en-US" baseline="0" dirty="0" err="1"/>
              <a:t>weigths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87AE-402A-4E1E-A7A4-1B0107643C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816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momentum m keeps</a:t>
            </a:r>
            <a:r>
              <a:rPr lang="en-US" baseline="0" dirty="0"/>
              <a:t> the weights changing even when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dw</a:t>
            </a:r>
            <a:r>
              <a:rPr lang="en-US" baseline="0" dirty="0"/>
              <a:t> is zero. In this way we don’t get stuck in local minima. If we are in a big valley, then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dw</a:t>
            </a:r>
            <a:r>
              <a:rPr lang="en-US" baseline="0" dirty="0"/>
              <a:t> =0 for a long time and the effect of the momentum dies. Lambda&lt;1 . For Adam we have the momentum tern approximately, but also its effect is modulated by the 1-beta to the t+1 term. The v term contains (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dw</a:t>
            </a:r>
            <a:r>
              <a:rPr lang="en-US" baseline="0" dirty="0"/>
              <a:t>)2 which makes v BIG when we are in a steep slope. Since v is in the bottom and therefore it deactivates the effect of the momentum when we are not near the bottom the valley. Since we need the momentum to avoid getting stuck in </a:t>
            </a:r>
            <a:r>
              <a:rPr lang="en-US" baseline="0" dirty="0" err="1"/>
              <a:t>locat</a:t>
            </a:r>
            <a:r>
              <a:rPr lang="en-US" baseline="0" dirty="0"/>
              <a:t> minima, this can be good.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D829F-05B3-4257-9728-B7B42A4BC3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04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object at every</a:t>
            </a:r>
            <a:r>
              <a:rPr lang="en-GB" baseline="0" dirty="0"/>
              <a:t> distance z can be represented as a linear combination of the modes supported by the MMF. In the ideal case this </a:t>
            </a:r>
            <a:r>
              <a:rPr lang="en-GB" baseline="0" dirty="0" err="1"/>
              <a:t>alfa</a:t>
            </a:r>
            <a:r>
              <a:rPr lang="en-GB" baseline="0" dirty="0"/>
              <a:t> does not change in z, but what generated this speckle then?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2602E-E2A9-6346-849E-7E6ABEB4D9B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1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79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would want</a:t>
            </a:r>
            <a:r>
              <a:rPr lang="en-US" baseline="0" dirty="0"/>
              <a:t> to transfer an image through a </a:t>
            </a:r>
            <a:r>
              <a:rPr lang="en-US" baseline="0" dirty="0" err="1"/>
              <a:t>mmf</a:t>
            </a:r>
            <a:r>
              <a:rPr lang="en-US" baseline="0" dirty="0"/>
              <a:t> we would see that the output is a speckle field. When light couples….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87AE-402A-4E1E-A7A4-1B0107643C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81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59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39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95D2F-62A9-4B6E-80B8-71456D05F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16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2692-A5D9-4E5A-BE5B-693FF97E1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07218-985A-486A-8649-F56A6E91D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6DC7-F7CE-4516-B796-BB4F80B6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F3C4-79D1-422F-BFFF-1628CBA1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F87F2-1316-4663-8D34-8DD21E92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952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8964-F9EB-4C1D-81F6-24C1005E3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17666-6013-4809-908A-68713C77D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36514-1A6F-4149-AB5A-7137A4ED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3F7AF-7205-4A76-84FF-A940731C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F0C08-7AE2-4C1F-A5FD-0676ABB1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827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C5148-286B-4CEF-A1EC-473B49AB8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7C15-512A-4366-955C-EC6AAEC37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2F1F-DA17-4E1C-9948-A3940143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BCF24-EBBC-454A-824C-BD43502C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B165E-F621-4DA5-A782-CFD8D8EF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0653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62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633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210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420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150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922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410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45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E053-BF51-4B18-B0D2-755DB9FD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473CA-BC74-49AA-A3B4-7C7441C5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C0294-0B56-47C1-8004-6F712603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588E-9DC3-486A-BEEA-8B1A3BAB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D366-AED7-4EDB-AA11-46A3A801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63760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096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622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670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917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137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894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122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094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29101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10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290-5262-46EA-A14B-FA4CBC6D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C4459-E2D5-4E42-94E1-BAE330E58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F07C-6F63-4013-A1D9-D9E65D35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9A56-1ED1-4C25-A8E2-A02FBB6D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7A6CE-138E-4C66-A2F0-75D03D40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2101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831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7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469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51269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865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4072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337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2" descr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16" y="0"/>
            <a:ext cx="1396839" cy="8060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5383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96645" y="414135"/>
            <a:ext cx="7575756" cy="769439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  <a:gs pos="51000">
                <a:schemeClr val="bg1"/>
              </a:gs>
            </a:gsLst>
            <a:lin ang="10800000" scaled="1"/>
          </a:gradFill>
          <a:ln w="31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defTabSz="1828800" hangingPunct="0"/>
            <a:endParaRPr lang="en-US" sz="3400" kern="0">
              <a:solidFill>
                <a:srgbClr val="413C3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550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2" descr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16" y="0"/>
            <a:ext cx="1396839" cy="80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 userDrawn="1"/>
        </p:nvSpPr>
        <p:spPr>
          <a:xfrm>
            <a:off x="196645" y="414135"/>
            <a:ext cx="7575756" cy="769439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bg1"/>
              </a:gs>
              <a:gs pos="51000">
                <a:schemeClr val="bg1"/>
              </a:gs>
            </a:gsLst>
            <a:lin ang="10800000" scaled="1"/>
          </a:gradFill>
          <a:ln w="3175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ctr">
            <a:spAutoFit/>
          </a:bodyPr>
          <a:lstStyle/>
          <a:p>
            <a:pPr defTabSz="1828800" hangingPunct="0"/>
            <a:endParaRPr lang="en-US" sz="3400" kern="0">
              <a:solidFill>
                <a:srgbClr val="413C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4072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95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2" descr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16" y="0"/>
            <a:ext cx="1396839" cy="80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4072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004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2" descr="Imag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16" y="0"/>
            <a:ext cx="1396839" cy="8060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4072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12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34654" y="6640725"/>
            <a:ext cx="141064" cy="13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900" b="1">
                <a:latin typeface="Franklin Gothic Demi Cond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413C3A"/>
                </a:solidFill>
              </a:rPr>
              <a:pPr/>
              <a:t>‹#›</a:t>
            </a:fld>
            <a:endParaRPr lang="uk-UA">
              <a:solidFill>
                <a:srgbClr val="413C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9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D6FA-AF9E-4B1F-A888-482CAAFD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0EBE-9B68-42C3-A91F-AD756075C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7481F-50F6-40E6-B06E-EA208CF3F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E53CB-77A2-42B2-B320-B12CD36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91030-876F-4603-BD83-909C90D9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27C5-519E-47D6-A4D2-7A0B0A85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255880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8" y="1447832"/>
            <a:ext cx="661924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8" y="4777383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3804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2638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46" y="2861749"/>
            <a:ext cx="661924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8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37557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7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2" y="2056093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5837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11"/>
            <a:ext cx="329725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1"/>
            <a:ext cx="3297254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3" y="1905011"/>
            <a:ext cx="329725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3" y="2514601"/>
            <a:ext cx="3297254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12402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27898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52131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47" y="3129321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3096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2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65424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46" y="4800589"/>
            <a:ext cx="6619243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8" y="685801"/>
            <a:ext cx="6619244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147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509D-6AA2-4AFA-B035-3A7BC77E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D1575-09F5-43C7-A845-BC07516B9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6D345-45D2-4217-B2A1-C46EDAAC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DCC68-56CC-4C89-8A57-3D845487C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00134-631A-4CEC-9EFF-5B8687B3F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5073E-96A1-4A53-A42C-84AD0160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74ABD-6B87-4381-B5B2-A5F6C698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5AFF7-1833-47BF-B7C3-C3296949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2693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1447800"/>
            <a:ext cx="6619244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01844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11"/>
            <a:ext cx="5999486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16" y="3771180"/>
            <a:ext cx="5459737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8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10800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34" y="3124203"/>
            <a:ext cx="6619245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8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9807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2" y="1981211"/>
            <a:ext cx="2210150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70" y="2667001"/>
            <a:ext cx="21955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61" y="1981211"/>
            <a:ext cx="220218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1"/>
            <a:ext cx="2210096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48" y="1981211"/>
            <a:ext cx="219908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48" y="2667001"/>
            <a:ext cx="219908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1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41026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9" y="4250961"/>
            <a:ext cx="22050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9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9" y="4827240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61"/>
            <a:ext cx="219789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2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40" y="4827240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48" y="4250961"/>
            <a:ext cx="219908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48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40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1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681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10485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91" y="430244"/>
            <a:ext cx="131445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5"/>
            <a:ext cx="5567362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301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8068-67A6-4E9A-B7DB-EC41774E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AF6A0-853E-4AF6-AD51-42871598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F4A7E-6580-4424-B537-C62200EC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15C85-A9CA-44A4-8F90-0A2D42E0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653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D95AD-ADF7-4774-9F30-4D44DA2C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3BA6F-C8FB-40D6-8240-8F6C97F0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C8200-965B-4A0F-87E0-13680460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903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CB84-5078-4076-9B0F-A7E10091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8A76-3E5E-46D9-880A-1A66F14B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16F9C-5386-45EA-9BCB-330E30395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5A6FD-1D57-4FE8-A474-96296773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F553F-97DE-4D3B-A393-1881AEA2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C52EB-B235-4659-A20D-23B400AA5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884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B65BD-98C3-4E0B-AA2D-D6F1A7C9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79DA7-A9A9-4C3D-878D-F371BAF06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E2608-5A80-4FC1-85A5-CE03E620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8FCB8-D75F-406A-9E85-C0362930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C396E-89C9-406B-A5BE-7BD3362B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60156-768D-476E-ACA1-90F8017E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1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908E8-4444-4EE6-8D33-7806E353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6E19-875F-4491-BEAA-D5B48C87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4784-B6C6-482E-9FF8-50D10B2AE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F9E53-CEED-4142-B1A6-82E304101C38}" type="datetimeFigureOut">
              <a:rPr lang="LID4096" smtClean="0"/>
              <a:t>3/29/23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AFD9-FBB7-4CC3-B0AD-C1BC09191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C058-0249-4764-BE55-636F235DB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C8C55-6C96-467A-B069-A1DCDB5236F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863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93C5E-80F0-4E2F-B41B-D00F51B9D06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D00D1-DED3-4649-8B1C-CE52E9195F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D0EA-FF49-EC44-87D2-E719F39511A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05A40-BFC4-5546-A7FC-8DB72A4D05E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14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20" y="2669717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20" y="2892353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4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33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5" y="452717"/>
            <a:ext cx="7053542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37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28" y="1828813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E1EDD0-C45D-4011-8C3E-6D5484C4FB8C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/>
              </a:rPr>
              <a:pPr/>
              <a:t>3/29/23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29" y="326343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38" y="29577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2B73-6B4B-4D6B-84BD-2B8F4F69DCFD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918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18" Type="http://schemas.openxmlformats.org/officeDocument/2006/relationships/image" Target="../media/image7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17" Type="http://schemas.openxmlformats.org/officeDocument/2006/relationships/image" Target="../media/image71.jpg"/><Relationship Id="rId2" Type="http://schemas.openxmlformats.org/officeDocument/2006/relationships/image" Target="../media/image56.jpg"/><Relationship Id="rId16" Type="http://schemas.openxmlformats.org/officeDocument/2006/relationships/image" Target="../media/image7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5" Type="http://schemas.openxmlformats.org/officeDocument/2006/relationships/image" Target="../media/image69.jpg"/><Relationship Id="rId10" Type="http://schemas.openxmlformats.org/officeDocument/2006/relationships/image" Target="../media/image64.jpg"/><Relationship Id="rId19" Type="http://schemas.openxmlformats.org/officeDocument/2006/relationships/image" Target="../media/image7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77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3" Type="http://schemas.openxmlformats.org/officeDocument/2006/relationships/image" Target="../media/image65.jpg"/><Relationship Id="rId7" Type="http://schemas.openxmlformats.org/officeDocument/2006/relationships/image" Target="../media/image82.jpg"/><Relationship Id="rId12" Type="http://schemas.openxmlformats.org/officeDocument/2006/relationships/image" Target="../media/image87.jpg"/><Relationship Id="rId17" Type="http://schemas.openxmlformats.org/officeDocument/2006/relationships/image" Target="../media/image91.jpg"/><Relationship Id="rId2" Type="http://schemas.openxmlformats.org/officeDocument/2006/relationships/image" Target="../media/image78.jpg"/><Relationship Id="rId16" Type="http://schemas.openxmlformats.org/officeDocument/2006/relationships/image" Target="../media/image9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80.jpg"/><Relationship Id="rId15" Type="http://schemas.openxmlformats.org/officeDocument/2006/relationships/image" Target="../media/image75.jp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jpg"/><Relationship Id="rId14" Type="http://schemas.openxmlformats.org/officeDocument/2006/relationships/image" Target="../media/image8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18" Type="http://schemas.openxmlformats.org/officeDocument/2006/relationships/image" Target="../media/image7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17" Type="http://schemas.openxmlformats.org/officeDocument/2006/relationships/image" Target="../media/image71.jpg"/><Relationship Id="rId2" Type="http://schemas.openxmlformats.org/officeDocument/2006/relationships/image" Target="../media/image56.jpg"/><Relationship Id="rId16" Type="http://schemas.openxmlformats.org/officeDocument/2006/relationships/image" Target="../media/image7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5" Type="http://schemas.openxmlformats.org/officeDocument/2006/relationships/image" Target="../media/image69.jpg"/><Relationship Id="rId10" Type="http://schemas.openxmlformats.org/officeDocument/2006/relationships/image" Target="../media/image64.jpg"/><Relationship Id="rId19" Type="http://schemas.openxmlformats.org/officeDocument/2006/relationships/image" Target="../media/image7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90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microsoft.com/office/2007/relationships/hdphoto" Target="../media/hdphoto5.wdp"/><Relationship Id="rId3" Type="http://schemas.openxmlformats.org/officeDocument/2006/relationships/image" Target="../media/image110.png"/><Relationship Id="rId21" Type="http://schemas.openxmlformats.org/officeDocument/2006/relationships/image" Target="../media/image123.png"/><Relationship Id="rId7" Type="http://schemas.openxmlformats.org/officeDocument/2006/relationships/image" Target="../media/image113.png"/><Relationship Id="rId12" Type="http://schemas.microsoft.com/office/2007/relationships/hdphoto" Target="../media/hdphoto4.wdp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0.png"/><Relationship Id="rId20" Type="http://schemas.microsoft.com/office/2007/relationships/hdphoto" Target="../media/hdphoto6.wdp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microsoft.com/office/2007/relationships/hdphoto" Target="../media/hdphoto2.wdp"/><Relationship Id="rId15" Type="http://schemas.openxmlformats.org/officeDocument/2006/relationships/image" Target="../media/image119.png"/><Relationship Id="rId10" Type="http://schemas.microsoft.com/office/2007/relationships/hdphoto" Target="../media/hdphoto3.wdp"/><Relationship Id="rId19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18.png"/><Relationship Id="rId22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0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microsoft.com/office/2007/relationships/hdphoto" Target="../media/hdphoto6.wdp"/><Relationship Id="rId5" Type="http://schemas.openxmlformats.org/officeDocument/2006/relationships/image" Target="../media/image122.png"/><Relationship Id="rId4" Type="http://schemas.openxmlformats.org/officeDocument/2006/relationships/image" Target="../media/image112.png"/><Relationship Id="rId9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7.png"/><Relationship Id="rId5" Type="http://schemas.openxmlformats.org/officeDocument/2006/relationships/image" Target="../media/image11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microsoft.com/office/2007/relationships/hdphoto" Target="../media/hdphoto8.wdp"/><Relationship Id="rId5" Type="http://schemas.openxmlformats.org/officeDocument/2006/relationships/image" Target="../media/image128.png"/><Relationship Id="rId4" Type="http://schemas.microsoft.com/office/2007/relationships/hdphoto" Target="../media/hdphoto2.wdp"/><Relationship Id="rId9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6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6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D4973A-7546-C543-B16A-D53A87B68120}"/>
              </a:ext>
            </a:extLst>
          </p:cNvPr>
          <p:cNvSpPr txBox="1"/>
          <p:nvPr/>
        </p:nvSpPr>
        <p:spPr>
          <a:xfrm>
            <a:off x="525872" y="1688683"/>
            <a:ext cx="8165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LECTURE </a:t>
            </a:r>
            <a:r>
              <a:rPr lang="en-US" sz="3600" b="1" dirty="0">
                <a:solidFill>
                  <a:srgbClr val="0000FF"/>
                </a:solidFill>
                <a:latin typeface="Calibri"/>
              </a:rPr>
              <a:t>6b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U-net convolutional neural network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FF"/>
                </a:solidFill>
                <a:latin typeface="Calibri"/>
              </a:rPr>
              <a:t>Imaging with multimode fibers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0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F63406-345C-409F-A8D6-DCCC280047B2}"/>
              </a:ext>
            </a:extLst>
          </p:cNvPr>
          <p:cNvSpPr txBox="1"/>
          <p:nvPr/>
        </p:nvSpPr>
        <p:spPr>
          <a:xfrm>
            <a:off x="509284" y="417611"/>
            <a:ext cx="373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7EC02-ED0F-4E64-A36A-9E54238F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1188869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80F92-62F0-4B55-96E9-6A6E85FE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90" y="1188869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67BED5-42F2-45E2-ADB5-4B3167D58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90" y="4001989"/>
            <a:ext cx="2438400" cy="2438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D06D3C-42F3-44C4-8785-30A08DCFA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4001989"/>
            <a:ext cx="2438400" cy="243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39254C-5174-46D1-8864-EF83A4ACBD0A}"/>
              </a:ext>
            </a:extLst>
          </p:cNvPr>
          <p:cNvSpPr txBox="1"/>
          <p:nvPr/>
        </p:nvSpPr>
        <p:spPr>
          <a:xfrm>
            <a:off x="6196318" y="3027104"/>
            <a:ext cx="2380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400 training samples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106 test samples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size: 256x256x3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7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EE114-430C-4ED3-8A80-E9F5CC698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" y="1091702"/>
            <a:ext cx="9031224" cy="3928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5BE1E8-93B3-4FC2-A068-3990C1A86D16}"/>
              </a:ext>
            </a:extLst>
          </p:cNvPr>
          <p:cNvSpPr txBox="1"/>
          <p:nvPr/>
        </p:nvSpPr>
        <p:spPr>
          <a:xfrm>
            <a:off x="509284" y="417611"/>
            <a:ext cx="373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C3A69-F41A-4C1D-8D88-3754F74ADADF}"/>
              </a:ext>
            </a:extLst>
          </p:cNvPr>
          <p:cNvSpPr txBox="1"/>
          <p:nvPr/>
        </p:nvSpPr>
        <p:spPr>
          <a:xfrm>
            <a:off x="498174" y="5486400"/>
            <a:ext cx="34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Activation function: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LeakyReLU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 function: Mean squared error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Optimizer: ADAM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rate: 0.0002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AA85B-B214-4A15-97F0-359522577369}"/>
              </a:ext>
            </a:extLst>
          </p:cNvPr>
          <p:cNvSpPr txBox="1"/>
          <p:nvPr/>
        </p:nvSpPr>
        <p:spPr>
          <a:xfrm>
            <a:off x="4244710" y="5486400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layer activation function: tanh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samples: 400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Batch size: 106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are normalized to values between -1 and 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05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E0B130-C487-4C9D-B2B7-7C30660ECFF2}"/>
              </a:ext>
            </a:extLst>
          </p:cNvPr>
          <p:cNvSpPr txBox="1"/>
          <p:nvPr/>
        </p:nvSpPr>
        <p:spPr>
          <a:xfrm>
            <a:off x="509284" y="417611"/>
            <a:ext cx="373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E45A9-3100-4E49-A779-F80C64A4F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3" y="1579485"/>
            <a:ext cx="2437200" cy="243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8CA2A-F01D-49DC-ACD4-FE7F381BA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62" y="1578285"/>
            <a:ext cx="2438400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1BFEB-DCD9-469B-AD8C-97583FEDD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62" y="1578285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2FFB96-DA30-4554-AE1B-B33115C3C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3" y="4126637"/>
            <a:ext cx="2438400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BFCE48-088F-4919-B0C5-65FCF2812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62" y="4126637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5969F0-C167-4C5D-95E9-5743EAE04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62" y="4126637"/>
            <a:ext cx="2438400" cy="24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7A1B38-C13F-4A26-9493-774CB8496E62}"/>
              </a:ext>
            </a:extLst>
          </p:cNvPr>
          <p:cNvSpPr txBox="1"/>
          <p:nvPr/>
        </p:nvSpPr>
        <p:spPr>
          <a:xfrm>
            <a:off x="1313861" y="11123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9C9B34-02AE-44A7-A26F-A123DDDD1081}"/>
              </a:ext>
            </a:extLst>
          </p:cNvPr>
          <p:cNvSpPr txBox="1"/>
          <p:nvPr/>
        </p:nvSpPr>
        <p:spPr>
          <a:xfrm>
            <a:off x="4289813" y="111717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2E8D5-C924-4B7B-A0A4-A8EF8D0E7088}"/>
              </a:ext>
            </a:extLst>
          </p:cNvPr>
          <p:cNvSpPr txBox="1"/>
          <p:nvPr/>
        </p:nvSpPr>
        <p:spPr>
          <a:xfrm>
            <a:off x="6843986" y="1112338"/>
            <a:ext cx="168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05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7D9B4-7657-44A0-90A1-60C1B7BF1431}"/>
              </a:ext>
            </a:extLst>
          </p:cNvPr>
          <p:cNvSpPr txBox="1"/>
          <p:nvPr/>
        </p:nvSpPr>
        <p:spPr>
          <a:xfrm>
            <a:off x="509284" y="417611"/>
            <a:ext cx="373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962EC-3FFB-4CBD-9E3D-ABBADC682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" y="1130936"/>
            <a:ext cx="4818716" cy="108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402656-29C7-450B-A0A8-46B196826D0B}"/>
              </a:ext>
            </a:extLst>
          </p:cNvPr>
          <p:cNvSpPr txBox="1"/>
          <p:nvPr/>
        </p:nvSpPr>
        <p:spPr>
          <a:xfrm>
            <a:off x="12219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26C8E-1043-40D3-8F00-F1602B70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85" y="426175"/>
            <a:ext cx="144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A08E6-C3D0-437D-BA30-0042618A5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" y="390505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1BC18-FB2A-4210-BD85-0E0E4B6B7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9" y="3891791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57633-EEFE-487C-BC17-99B67BD19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74" y="3891791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FDED7D-1E0C-4BC7-BC18-3224B0DF8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09" y="3905052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9B02CE-DE76-4F3D-9773-791E8D948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44" y="3891791"/>
            <a:ext cx="1080000" cy="108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E15C69-79E6-4008-B715-BE589D70E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79" y="3891791"/>
            <a:ext cx="1080000" cy="108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89DFEBC-F99C-4FE9-AAE3-86A4449D1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76" y="3905052"/>
            <a:ext cx="1080000" cy="108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BE6369-658F-499B-9AC8-9E9E5304D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2" y="541800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FFEBA0-27F4-46C5-89E1-4041418E0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79" y="5418003"/>
            <a:ext cx="1080000" cy="108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8D86E2E-B047-403A-9E38-00975AE066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44" y="5418003"/>
            <a:ext cx="1080000" cy="108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0EB584-D6CD-4B2B-ACE2-B0924128E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11" y="5418003"/>
            <a:ext cx="1080000" cy="108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AD41FAC-425C-4006-9D5D-959D7C5A0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8" y="5411939"/>
            <a:ext cx="1080000" cy="108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D2AEE61-12A9-4094-8FB8-2DC562AEDC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43" y="5411939"/>
            <a:ext cx="1080000" cy="108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CFF685A-2F3B-4CF5-8A98-CB4620A33F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" y="5411939"/>
            <a:ext cx="1080000" cy="108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DD76E72-E620-42B1-A42F-3ED9264BBD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88" y="417611"/>
            <a:ext cx="1440000" cy="144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0C58F35-5C70-44A8-B9A6-8295232BE6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1" y="2162559"/>
            <a:ext cx="1440000" cy="144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F5DC0B9-BBBF-4F78-875B-6C99D458C0BF}"/>
              </a:ext>
            </a:extLst>
          </p:cNvPr>
          <p:cNvSpPr txBox="1"/>
          <p:nvPr/>
        </p:nvSpPr>
        <p:spPr>
          <a:xfrm>
            <a:off x="358441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C16B862-997E-4617-AF14-CAFAE5FE74F7}"/>
              </a:ext>
            </a:extLst>
          </p:cNvPr>
          <p:cNvSpPr txBox="1"/>
          <p:nvPr/>
        </p:nvSpPr>
        <p:spPr>
          <a:xfrm>
            <a:off x="594394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36AC887-0FAF-4BFF-A7F0-AFE7CED526B9}"/>
              </a:ext>
            </a:extLst>
          </p:cNvPr>
          <p:cNvSpPr txBox="1"/>
          <p:nvPr/>
        </p:nvSpPr>
        <p:spPr>
          <a:xfrm>
            <a:off x="915746" y="215886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6A2646-BBF5-49F9-AC26-43D1F4335BB6}"/>
              </a:ext>
            </a:extLst>
          </p:cNvPr>
          <p:cNvSpPr txBox="1"/>
          <p:nvPr/>
        </p:nvSpPr>
        <p:spPr>
          <a:xfrm>
            <a:off x="1276651" y="21590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869A2C-2A98-402A-9584-DD02799FFD77}"/>
              </a:ext>
            </a:extLst>
          </p:cNvPr>
          <p:cNvSpPr txBox="1"/>
          <p:nvPr/>
        </p:nvSpPr>
        <p:spPr>
          <a:xfrm>
            <a:off x="1652645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530256-1300-48FD-9C4C-73831A576A6C}"/>
              </a:ext>
            </a:extLst>
          </p:cNvPr>
          <p:cNvSpPr txBox="1"/>
          <p:nvPr/>
        </p:nvSpPr>
        <p:spPr>
          <a:xfrm>
            <a:off x="2023999" y="2156344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F6FEA4-9C8A-4AF4-B5B5-5882A1A97A4C}"/>
              </a:ext>
            </a:extLst>
          </p:cNvPr>
          <p:cNvSpPr txBox="1"/>
          <p:nvPr/>
        </p:nvSpPr>
        <p:spPr>
          <a:xfrm>
            <a:off x="273510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5A0E86-451A-4517-A276-16E5F24AD438}"/>
              </a:ext>
            </a:extLst>
          </p:cNvPr>
          <p:cNvSpPr txBox="1"/>
          <p:nvPr/>
        </p:nvSpPr>
        <p:spPr>
          <a:xfrm>
            <a:off x="3126902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F83A6F4-8A09-45D9-B4B1-5012F46CE889}"/>
              </a:ext>
            </a:extLst>
          </p:cNvPr>
          <p:cNvSpPr txBox="1"/>
          <p:nvPr/>
        </p:nvSpPr>
        <p:spPr>
          <a:xfrm>
            <a:off x="3408077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4CC32-727A-4231-A1BD-1CA2D2D097B0}"/>
              </a:ext>
            </a:extLst>
          </p:cNvPr>
          <p:cNvSpPr txBox="1"/>
          <p:nvPr/>
        </p:nvSpPr>
        <p:spPr>
          <a:xfrm>
            <a:off x="3817573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FDC77A-8260-4B47-AC68-97C2579E3F9F}"/>
              </a:ext>
            </a:extLst>
          </p:cNvPr>
          <p:cNvSpPr txBox="1"/>
          <p:nvPr/>
        </p:nvSpPr>
        <p:spPr>
          <a:xfrm>
            <a:off x="4141775" y="215886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4D0546-F226-45CE-AA00-44AFCD374E97}"/>
              </a:ext>
            </a:extLst>
          </p:cNvPr>
          <p:cNvSpPr txBox="1"/>
          <p:nvPr/>
        </p:nvSpPr>
        <p:spPr>
          <a:xfrm>
            <a:off x="4394772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218C41-C95F-4F75-95CF-6C4B57B2EF43}"/>
              </a:ext>
            </a:extLst>
          </p:cNvPr>
          <p:cNvSpPr txBox="1"/>
          <p:nvPr/>
        </p:nvSpPr>
        <p:spPr>
          <a:xfrm>
            <a:off x="4625038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9CE81B-4AFD-43DC-82B8-44942F692FB4}"/>
              </a:ext>
            </a:extLst>
          </p:cNvPr>
          <p:cNvSpPr txBox="1"/>
          <p:nvPr/>
        </p:nvSpPr>
        <p:spPr>
          <a:xfrm>
            <a:off x="639439" y="361342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40DBF8-6FFC-4B4E-A92A-BD12C6D3B9FC}"/>
              </a:ext>
            </a:extLst>
          </p:cNvPr>
          <p:cNvSpPr txBox="1"/>
          <p:nvPr/>
        </p:nvSpPr>
        <p:spPr>
          <a:xfrm>
            <a:off x="1859896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AA61A24-1E3B-417C-97B5-8DC25D2099B0}"/>
              </a:ext>
            </a:extLst>
          </p:cNvPr>
          <p:cNvSpPr txBox="1"/>
          <p:nvPr/>
        </p:nvSpPr>
        <p:spPr>
          <a:xfrm>
            <a:off x="3094135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B310E3-B14B-434F-914F-BF823E781B6B}"/>
              </a:ext>
            </a:extLst>
          </p:cNvPr>
          <p:cNvSpPr txBox="1"/>
          <p:nvPr/>
        </p:nvSpPr>
        <p:spPr>
          <a:xfrm>
            <a:off x="42284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A6AFF0-55FB-495D-982B-DFD5A41C1D5D}"/>
              </a:ext>
            </a:extLst>
          </p:cNvPr>
          <p:cNvSpPr txBox="1"/>
          <p:nvPr/>
        </p:nvSpPr>
        <p:spPr>
          <a:xfrm>
            <a:off x="55230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33B1854-E638-4AE5-B527-77788299A27F}"/>
              </a:ext>
            </a:extLst>
          </p:cNvPr>
          <p:cNvSpPr txBox="1"/>
          <p:nvPr/>
        </p:nvSpPr>
        <p:spPr>
          <a:xfrm>
            <a:off x="673807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C0FADA-ED05-49FE-9B34-DF7383360C89}"/>
              </a:ext>
            </a:extLst>
          </p:cNvPr>
          <p:cNvSpPr txBox="1"/>
          <p:nvPr/>
        </p:nvSpPr>
        <p:spPr>
          <a:xfrm>
            <a:off x="7978399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06B438-329B-4FFC-B8DA-210828879052}"/>
              </a:ext>
            </a:extLst>
          </p:cNvPr>
          <p:cNvSpPr txBox="1"/>
          <p:nvPr/>
        </p:nvSpPr>
        <p:spPr>
          <a:xfrm>
            <a:off x="7955315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E1E0DE-8A3B-45B3-8941-A743A4D6ED87}"/>
              </a:ext>
            </a:extLst>
          </p:cNvPr>
          <p:cNvSpPr txBox="1"/>
          <p:nvPr/>
        </p:nvSpPr>
        <p:spPr>
          <a:xfrm>
            <a:off x="6738071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D6320-D477-4F5C-822D-E71443AF6CB1}"/>
              </a:ext>
            </a:extLst>
          </p:cNvPr>
          <p:cNvSpPr txBox="1"/>
          <p:nvPr/>
        </p:nvSpPr>
        <p:spPr>
          <a:xfrm>
            <a:off x="5436375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C754F-7CAE-4D92-BD56-1A4E988D0FFE}"/>
              </a:ext>
            </a:extLst>
          </p:cNvPr>
          <p:cNvSpPr txBox="1"/>
          <p:nvPr/>
        </p:nvSpPr>
        <p:spPr>
          <a:xfrm>
            <a:off x="421534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0E5924-3B7B-4F9B-AB70-8632CAB2D604}"/>
              </a:ext>
            </a:extLst>
          </p:cNvPr>
          <p:cNvSpPr txBox="1"/>
          <p:nvPr/>
        </p:nvSpPr>
        <p:spPr>
          <a:xfrm>
            <a:off x="178596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589F8D-5C42-412C-90AE-474CB55EA9E6}"/>
              </a:ext>
            </a:extLst>
          </p:cNvPr>
          <p:cNvSpPr txBox="1"/>
          <p:nvPr/>
        </p:nvSpPr>
        <p:spPr>
          <a:xfrm>
            <a:off x="3050542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D4E3C0-2FE8-49C4-A631-E7FA706B5EBB}"/>
              </a:ext>
            </a:extLst>
          </p:cNvPr>
          <p:cNvSpPr txBox="1"/>
          <p:nvPr/>
        </p:nvSpPr>
        <p:spPr>
          <a:xfrm>
            <a:off x="594306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548FE90-FA16-4EAC-823E-BE0227C9F6A2}"/>
              </a:ext>
            </a:extLst>
          </p:cNvPr>
          <p:cNvSpPr txBox="1"/>
          <p:nvPr/>
        </p:nvSpPr>
        <p:spPr>
          <a:xfrm>
            <a:off x="5871442" y="890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050E9-96B6-4DE4-B5F2-41C3D1E7E851}"/>
              </a:ext>
            </a:extLst>
          </p:cNvPr>
          <p:cNvSpPr txBox="1"/>
          <p:nvPr/>
        </p:nvSpPr>
        <p:spPr>
          <a:xfrm>
            <a:off x="7722591" y="89035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EB7B22-8E07-4D2F-9131-EC558880D458}"/>
              </a:ext>
            </a:extLst>
          </p:cNvPr>
          <p:cNvSpPr txBox="1"/>
          <p:nvPr/>
        </p:nvSpPr>
        <p:spPr>
          <a:xfrm>
            <a:off x="6284825" y="1829355"/>
            <a:ext cx="16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6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64F0E-4CCA-4548-ABAD-C343982AE0C9}"/>
              </a:ext>
            </a:extLst>
          </p:cNvPr>
          <p:cNvSpPr txBox="1"/>
          <p:nvPr/>
        </p:nvSpPr>
        <p:spPr>
          <a:xfrm>
            <a:off x="502873" y="453121"/>
            <a:ext cx="8298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 -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Without skip connections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F16BB-206D-43CC-99AE-8192C678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73" y="1118335"/>
            <a:ext cx="6620202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BFC86-78AD-4FAE-ADD8-416995725A0E}"/>
              </a:ext>
            </a:extLst>
          </p:cNvPr>
          <p:cNvSpPr txBox="1"/>
          <p:nvPr/>
        </p:nvSpPr>
        <p:spPr>
          <a:xfrm>
            <a:off x="363752" y="42586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EE884-2EAB-40F0-A435-17F224C00E84}"/>
              </a:ext>
            </a:extLst>
          </p:cNvPr>
          <p:cNvSpPr txBox="1"/>
          <p:nvPr/>
        </p:nvSpPr>
        <p:spPr>
          <a:xfrm>
            <a:off x="1763805" y="4258601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F77D8-11AC-44D8-9E96-0E14E6EF6647}"/>
              </a:ext>
            </a:extLst>
          </p:cNvPr>
          <p:cNvSpPr txBox="1"/>
          <p:nvPr/>
        </p:nvSpPr>
        <p:spPr>
          <a:xfrm>
            <a:off x="2742077" y="4258601"/>
            <a:ext cx="168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F795DA-3275-4033-9910-0DBF9449A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4694449"/>
            <a:ext cx="1260000" cy="12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DB3D4-FB33-429E-A392-FBCFC666E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4" y="4694449"/>
            <a:ext cx="1260000" cy="12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9CB942-24FE-4935-A83B-C0F6BBA49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154" y="4694449"/>
            <a:ext cx="1260000" cy="12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93729A-7923-4BCD-9AEB-3AD394989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53" y="4694449"/>
            <a:ext cx="1260000" cy="12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185B59-9679-4905-A5A8-23BD86E23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53" y="4678847"/>
            <a:ext cx="1260000" cy="12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144E85-DC1E-42F7-855B-327A120D3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87" y="4694449"/>
            <a:ext cx="1260000" cy="12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22802B-26C6-4096-A702-9BFAD4B77D29}"/>
              </a:ext>
            </a:extLst>
          </p:cNvPr>
          <p:cNvSpPr txBox="1"/>
          <p:nvPr/>
        </p:nvSpPr>
        <p:spPr>
          <a:xfrm>
            <a:off x="4958325" y="42586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D215C9-54F4-4284-A6F5-C16A66828DAB}"/>
              </a:ext>
            </a:extLst>
          </p:cNvPr>
          <p:cNvSpPr txBox="1"/>
          <p:nvPr/>
        </p:nvSpPr>
        <p:spPr>
          <a:xfrm>
            <a:off x="6358378" y="4258601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6D590-A7B8-4DA5-8790-3ED15636A4C3}"/>
              </a:ext>
            </a:extLst>
          </p:cNvPr>
          <p:cNvSpPr txBox="1"/>
          <p:nvPr/>
        </p:nvSpPr>
        <p:spPr>
          <a:xfrm>
            <a:off x="7336650" y="4258601"/>
            <a:ext cx="168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608DE-A846-9443-BBB2-3FFE1B6CB3A6}"/>
              </a:ext>
            </a:extLst>
          </p:cNvPr>
          <p:cNvSpPr txBox="1"/>
          <p:nvPr/>
        </p:nvSpPr>
        <p:spPr>
          <a:xfrm>
            <a:off x="3451374" y="6321405"/>
            <a:ext cx="150695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Two examples</a:t>
            </a:r>
          </a:p>
        </p:txBody>
      </p:sp>
    </p:spTree>
    <p:extLst>
      <p:ext uri="{BB962C8B-B14F-4D97-AF65-F5344CB8AC3E}">
        <p14:creationId xmlns:p14="http://schemas.microsoft.com/office/powerpoint/2010/main" val="304121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95834E0E-6ABC-43AE-BA9C-B065429BC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6" y="5420876"/>
            <a:ext cx="1080000" cy="1080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E694D97-470E-4ADD-8CE1-094DAB5B3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25" y="543126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419610E-ED0A-4863-ADE6-EF94A24D3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72" y="5411939"/>
            <a:ext cx="1080000" cy="108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9AA795-B8A3-4E08-9332-97C41B15E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43" y="5411939"/>
            <a:ext cx="1080000" cy="108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DF0EDE-F5E2-44A1-947F-8222B1D12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42" y="5411939"/>
            <a:ext cx="1080000" cy="108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4CF7820-2865-411E-9E1E-9A90B2B5C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79" y="543126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97D3B1-D1FF-443D-A068-D31F9809D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80" y="3901595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083BCA2-49CA-432A-B7B0-20731BCD7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43" y="3905052"/>
            <a:ext cx="1080000" cy="108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4AFFD0-D284-4BE4-B00A-23CA48713D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42" y="389604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22C5EF-2336-47DC-A2EC-0F0E693B8D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22" y="3920049"/>
            <a:ext cx="1080000" cy="10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5EC33E-E065-49B8-9569-2BA3DBB4B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25" y="3909733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CC48E1-D57D-4F42-8EB6-698A2F968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44" y="3916108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839685-427C-410F-9BBB-C11D71239F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8" y="3910497"/>
            <a:ext cx="1080000" cy="10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BE4631-F11B-42EA-BB0F-32F205112F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8" y="1126896"/>
            <a:ext cx="4818716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FFBF23-1945-41C2-9378-3DEF5A28A4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59" y="2167666"/>
            <a:ext cx="144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86761C-252C-4A53-BC10-B388501110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88" y="417611"/>
            <a:ext cx="1440000" cy="144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402656-29C7-450B-A0A8-46B196826D0B}"/>
              </a:ext>
            </a:extLst>
          </p:cNvPr>
          <p:cNvSpPr txBox="1"/>
          <p:nvPr/>
        </p:nvSpPr>
        <p:spPr>
          <a:xfrm>
            <a:off x="12219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CBE6369-658F-499B-9AC8-9E9E5304D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2" y="541800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F5DC0B9-BBBF-4F78-875B-6C99D458C0BF}"/>
              </a:ext>
            </a:extLst>
          </p:cNvPr>
          <p:cNvSpPr txBox="1"/>
          <p:nvPr/>
        </p:nvSpPr>
        <p:spPr>
          <a:xfrm>
            <a:off x="358441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C16B862-997E-4617-AF14-CAFAE5FE74F7}"/>
              </a:ext>
            </a:extLst>
          </p:cNvPr>
          <p:cNvSpPr txBox="1"/>
          <p:nvPr/>
        </p:nvSpPr>
        <p:spPr>
          <a:xfrm>
            <a:off x="594394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36AC887-0FAF-4BFF-A7F0-AFE7CED526B9}"/>
              </a:ext>
            </a:extLst>
          </p:cNvPr>
          <p:cNvSpPr txBox="1"/>
          <p:nvPr/>
        </p:nvSpPr>
        <p:spPr>
          <a:xfrm>
            <a:off x="915746" y="215886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6A2646-BBF5-49F9-AC26-43D1F4335BB6}"/>
              </a:ext>
            </a:extLst>
          </p:cNvPr>
          <p:cNvSpPr txBox="1"/>
          <p:nvPr/>
        </p:nvSpPr>
        <p:spPr>
          <a:xfrm>
            <a:off x="1276651" y="21590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869A2C-2A98-402A-9584-DD02799FFD77}"/>
              </a:ext>
            </a:extLst>
          </p:cNvPr>
          <p:cNvSpPr txBox="1"/>
          <p:nvPr/>
        </p:nvSpPr>
        <p:spPr>
          <a:xfrm>
            <a:off x="1652645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530256-1300-48FD-9C4C-73831A576A6C}"/>
              </a:ext>
            </a:extLst>
          </p:cNvPr>
          <p:cNvSpPr txBox="1"/>
          <p:nvPr/>
        </p:nvSpPr>
        <p:spPr>
          <a:xfrm>
            <a:off x="2023999" y="2156344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F6FEA4-9C8A-4AF4-B5B5-5882A1A97A4C}"/>
              </a:ext>
            </a:extLst>
          </p:cNvPr>
          <p:cNvSpPr txBox="1"/>
          <p:nvPr/>
        </p:nvSpPr>
        <p:spPr>
          <a:xfrm>
            <a:off x="273510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5A0E86-451A-4517-A276-16E5F24AD438}"/>
              </a:ext>
            </a:extLst>
          </p:cNvPr>
          <p:cNvSpPr txBox="1"/>
          <p:nvPr/>
        </p:nvSpPr>
        <p:spPr>
          <a:xfrm>
            <a:off x="3126902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F83A6F4-8A09-45D9-B4B1-5012F46CE889}"/>
              </a:ext>
            </a:extLst>
          </p:cNvPr>
          <p:cNvSpPr txBox="1"/>
          <p:nvPr/>
        </p:nvSpPr>
        <p:spPr>
          <a:xfrm>
            <a:off x="3408077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4CC32-727A-4231-A1BD-1CA2D2D097B0}"/>
              </a:ext>
            </a:extLst>
          </p:cNvPr>
          <p:cNvSpPr txBox="1"/>
          <p:nvPr/>
        </p:nvSpPr>
        <p:spPr>
          <a:xfrm>
            <a:off x="3817573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FDC77A-8260-4B47-AC68-97C2579E3F9F}"/>
              </a:ext>
            </a:extLst>
          </p:cNvPr>
          <p:cNvSpPr txBox="1"/>
          <p:nvPr/>
        </p:nvSpPr>
        <p:spPr>
          <a:xfrm>
            <a:off x="4141775" y="215886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4D0546-F226-45CE-AA00-44AFCD374E97}"/>
              </a:ext>
            </a:extLst>
          </p:cNvPr>
          <p:cNvSpPr txBox="1"/>
          <p:nvPr/>
        </p:nvSpPr>
        <p:spPr>
          <a:xfrm>
            <a:off x="4394772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218C41-C95F-4F75-95CF-6C4B57B2EF43}"/>
              </a:ext>
            </a:extLst>
          </p:cNvPr>
          <p:cNvSpPr txBox="1"/>
          <p:nvPr/>
        </p:nvSpPr>
        <p:spPr>
          <a:xfrm>
            <a:off x="4625038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9CE81B-4AFD-43DC-82B8-44942F692FB4}"/>
              </a:ext>
            </a:extLst>
          </p:cNvPr>
          <p:cNvSpPr txBox="1"/>
          <p:nvPr/>
        </p:nvSpPr>
        <p:spPr>
          <a:xfrm>
            <a:off x="639439" y="361342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40DBF8-6FFC-4B4E-A92A-BD12C6D3B9FC}"/>
              </a:ext>
            </a:extLst>
          </p:cNvPr>
          <p:cNvSpPr txBox="1"/>
          <p:nvPr/>
        </p:nvSpPr>
        <p:spPr>
          <a:xfrm>
            <a:off x="1859896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AA61A24-1E3B-417C-97B5-8DC25D2099B0}"/>
              </a:ext>
            </a:extLst>
          </p:cNvPr>
          <p:cNvSpPr txBox="1"/>
          <p:nvPr/>
        </p:nvSpPr>
        <p:spPr>
          <a:xfrm>
            <a:off x="3094135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B310E3-B14B-434F-914F-BF823E781B6B}"/>
              </a:ext>
            </a:extLst>
          </p:cNvPr>
          <p:cNvSpPr txBox="1"/>
          <p:nvPr/>
        </p:nvSpPr>
        <p:spPr>
          <a:xfrm>
            <a:off x="42284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A6AFF0-55FB-495D-982B-DFD5A41C1D5D}"/>
              </a:ext>
            </a:extLst>
          </p:cNvPr>
          <p:cNvSpPr txBox="1"/>
          <p:nvPr/>
        </p:nvSpPr>
        <p:spPr>
          <a:xfrm>
            <a:off x="55230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33B1854-E638-4AE5-B527-77788299A27F}"/>
              </a:ext>
            </a:extLst>
          </p:cNvPr>
          <p:cNvSpPr txBox="1"/>
          <p:nvPr/>
        </p:nvSpPr>
        <p:spPr>
          <a:xfrm>
            <a:off x="673807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C0FADA-ED05-49FE-9B34-DF7383360C89}"/>
              </a:ext>
            </a:extLst>
          </p:cNvPr>
          <p:cNvSpPr txBox="1"/>
          <p:nvPr/>
        </p:nvSpPr>
        <p:spPr>
          <a:xfrm>
            <a:off x="7978399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06B438-329B-4FFC-B8DA-210828879052}"/>
              </a:ext>
            </a:extLst>
          </p:cNvPr>
          <p:cNvSpPr txBox="1"/>
          <p:nvPr/>
        </p:nvSpPr>
        <p:spPr>
          <a:xfrm>
            <a:off x="7955315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E1E0DE-8A3B-45B3-8941-A743A4D6ED87}"/>
              </a:ext>
            </a:extLst>
          </p:cNvPr>
          <p:cNvSpPr txBox="1"/>
          <p:nvPr/>
        </p:nvSpPr>
        <p:spPr>
          <a:xfrm>
            <a:off x="6738071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D6320-D477-4F5C-822D-E71443AF6CB1}"/>
              </a:ext>
            </a:extLst>
          </p:cNvPr>
          <p:cNvSpPr txBox="1"/>
          <p:nvPr/>
        </p:nvSpPr>
        <p:spPr>
          <a:xfrm>
            <a:off x="5436375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C754F-7CAE-4D92-BD56-1A4E988D0FFE}"/>
              </a:ext>
            </a:extLst>
          </p:cNvPr>
          <p:cNvSpPr txBox="1"/>
          <p:nvPr/>
        </p:nvSpPr>
        <p:spPr>
          <a:xfrm>
            <a:off x="421534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0E5924-3B7B-4F9B-AB70-8632CAB2D604}"/>
              </a:ext>
            </a:extLst>
          </p:cNvPr>
          <p:cNvSpPr txBox="1"/>
          <p:nvPr/>
        </p:nvSpPr>
        <p:spPr>
          <a:xfrm>
            <a:off x="178596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589F8D-5C42-412C-90AE-474CB55EA9E6}"/>
              </a:ext>
            </a:extLst>
          </p:cNvPr>
          <p:cNvSpPr txBox="1"/>
          <p:nvPr/>
        </p:nvSpPr>
        <p:spPr>
          <a:xfrm>
            <a:off x="3050542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D4E3C0-2FE8-49C4-A631-E7FA706B5EBB}"/>
              </a:ext>
            </a:extLst>
          </p:cNvPr>
          <p:cNvSpPr txBox="1"/>
          <p:nvPr/>
        </p:nvSpPr>
        <p:spPr>
          <a:xfrm>
            <a:off x="594306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548FE90-FA16-4EAC-823E-BE0227C9F6A2}"/>
              </a:ext>
            </a:extLst>
          </p:cNvPr>
          <p:cNvSpPr txBox="1"/>
          <p:nvPr/>
        </p:nvSpPr>
        <p:spPr>
          <a:xfrm>
            <a:off x="5871442" y="890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050E9-96B6-4DE4-B5F2-41C3D1E7E851}"/>
              </a:ext>
            </a:extLst>
          </p:cNvPr>
          <p:cNvSpPr txBox="1"/>
          <p:nvPr/>
        </p:nvSpPr>
        <p:spPr>
          <a:xfrm>
            <a:off x="7722591" y="89035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EB7B22-8E07-4D2F-9131-EC558880D458}"/>
              </a:ext>
            </a:extLst>
          </p:cNvPr>
          <p:cNvSpPr txBox="1"/>
          <p:nvPr/>
        </p:nvSpPr>
        <p:spPr>
          <a:xfrm>
            <a:off x="6284825" y="1829355"/>
            <a:ext cx="16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F6681D-ED71-4B5E-A5F3-A5AFA513493D}"/>
              </a:ext>
            </a:extLst>
          </p:cNvPr>
          <p:cNvSpPr txBox="1"/>
          <p:nvPr/>
        </p:nvSpPr>
        <p:spPr>
          <a:xfrm>
            <a:off x="522717" y="126408"/>
            <a:ext cx="84990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Without skip connections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FCCC0-A9AD-4DDE-92E4-7A0A576F8E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43" y="46099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7D9B4-7657-44A0-90A1-60C1B7BF1431}"/>
              </a:ext>
            </a:extLst>
          </p:cNvPr>
          <p:cNvSpPr txBox="1"/>
          <p:nvPr/>
        </p:nvSpPr>
        <p:spPr>
          <a:xfrm>
            <a:off x="509284" y="417611"/>
            <a:ext cx="3738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Facade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962EC-3FFB-4CBD-9E3D-ABBADC682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" y="1130936"/>
            <a:ext cx="4818716" cy="108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402656-29C7-450B-A0A8-46B196826D0B}"/>
              </a:ext>
            </a:extLst>
          </p:cNvPr>
          <p:cNvSpPr txBox="1"/>
          <p:nvPr/>
        </p:nvSpPr>
        <p:spPr>
          <a:xfrm>
            <a:off x="12219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26C8E-1043-40D3-8F00-F1602B701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85" y="426175"/>
            <a:ext cx="144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A08E6-C3D0-437D-BA30-0042618A5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" y="390505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1BC18-FB2A-4210-BD85-0E0E4B6B7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9" y="3891791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A57633-EEFE-487C-BC17-99B67BD19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74" y="3891791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FDED7D-1E0C-4BC7-BC18-3224B0DF8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09" y="3905052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9B02CE-DE76-4F3D-9773-791E8D948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44" y="3891791"/>
            <a:ext cx="1080000" cy="108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E15C69-79E6-4008-B715-BE589D70E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79" y="3891791"/>
            <a:ext cx="1080000" cy="108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89DFEBC-F99C-4FE9-AAE3-86A4449D10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76" y="3905052"/>
            <a:ext cx="1080000" cy="108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CBE6369-658F-499B-9AC8-9E9E5304D2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72" y="541800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FFEBA0-27F4-46C5-89E1-4041418E0B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79" y="5418003"/>
            <a:ext cx="1080000" cy="108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8D86E2E-B047-403A-9E38-00975AE066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44" y="5418003"/>
            <a:ext cx="1080000" cy="108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F0EB584-D6CD-4B2B-ACE2-B0924128E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411" y="5418003"/>
            <a:ext cx="1080000" cy="108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AD41FAC-425C-4006-9D5D-959D7C5A0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78" y="5411939"/>
            <a:ext cx="1080000" cy="108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D2AEE61-12A9-4094-8FB8-2DC562AEDC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43" y="5411939"/>
            <a:ext cx="1080000" cy="108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CFF685A-2F3B-4CF5-8A98-CB4620A33F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4" y="5411939"/>
            <a:ext cx="1080000" cy="1080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DD76E72-E620-42B1-A42F-3ED9264BBD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88" y="417611"/>
            <a:ext cx="1440000" cy="144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0C58F35-5C70-44A8-B9A6-8295232BE6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01" y="2162559"/>
            <a:ext cx="1440000" cy="144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F5DC0B9-BBBF-4F78-875B-6C99D458C0BF}"/>
              </a:ext>
            </a:extLst>
          </p:cNvPr>
          <p:cNvSpPr txBox="1"/>
          <p:nvPr/>
        </p:nvSpPr>
        <p:spPr>
          <a:xfrm>
            <a:off x="358441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C16B862-997E-4617-AF14-CAFAE5FE74F7}"/>
              </a:ext>
            </a:extLst>
          </p:cNvPr>
          <p:cNvSpPr txBox="1"/>
          <p:nvPr/>
        </p:nvSpPr>
        <p:spPr>
          <a:xfrm>
            <a:off x="594394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36AC887-0FAF-4BFF-A7F0-AFE7CED526B9}"/>
              </a:ext>
            </a:extLst>
          </p:cNvPr>
          <p:cNvSpPr txBox="1"/>
          <p:nvPr/>
        </p:nvSpPr>
        <p:spPr>
          <a:xfrm>
            <a:off x="915746" y="215886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6A2646-BBF5-49F9-AC26-43D1F4335BB6}"/>
              </a:ext>
            </a:extLst>
          </p:cNvPr>
          <p:cNvSpPr txBox="1"/>
          <p:nvPr/>
        </p:nvSpPr>
        <p:spPr>
          <a:xfrm>
            <a:off x="1276651" y="21590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869A2C-2A98-402A-9584-DD02799FFD77}"/>
              </a:ext>
            </a:extLst>
          </p:cNvPr>
          <p:cNvSpPr txBox="1"/>
          <p:nvPr/>
        </p:nvSpPr>
        <p:spPr>
          <a:xfrm>
            <a:off x="1652645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530256-1300-48FD-9C4C-73831A576A6C}"/>
              </a:ext>
            </a:extLst>
          </p:cNvPr>
          <p:cNvSpPr txBox="1"/>
          <p:nvPr/>
        </p:nvSpPr>
        <p:spPr>
          <a:xfrm>
            <a:off x="2023999" y="2156344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F6FEA4-9C8A-4AF4-B5B5-5882A1A97A4C}"/>
              </a:ext>
            </a:extLst>
          </p:cNvPr>
          <p:cNvSpPr txBox="1"/>
          <p:nvPr/>
        </p:nvSpPr>
        <p:spPr>
          <a:xfrm>
            <a:off x="2735109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5A0E86-451A-4517-A276-16E5F24AD438}"/>
              </a:ext>
            </a:extLst>
          </p:cNvPr>
          <p:cNvSpPr txBox="1"/>
          <p:nvPr/>
        </p:nvSpPr>
        <p:spPr>
          <a:xfrm>
            <a:off x="3126902" y="2154820"/>
            <a:ext cx="301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F83A6F4-8A09-45D9-B4B1-5012F46CE889}"/>
              </a:ext>
            </a:extLst>
          </p:cNvPr>
          <p:cNvSpPr txBox="1"/>
          <p:nvPr/>
        </p:nvSpPr>
        <p:spPr>
          <a:xfrm>
            <a:off x="3408077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D4CC32-727A-4231-A1BD-1CA2D2D097B0}"/>
              </a:ext>
            </a:extLst>
          </p:cNvPr>
          <p:cNvSpPr txBox="1"/>
          <p:nvPr/>
        </p:nvSpPr>
        <p:spPr>
          <a:xfrm>
            <a:off x="3817573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FDC77A-8260-4B47-AC68-97C2579E3F9F}"/>
              </a:ext>
            </a:extLst>
          </p:cNvPr>
          <p:cNvSpPr txBox="1"/>
          <p:nvPr/>
        </p:nvSpPr>
        <p:spPr>
          <a:xfrm>
            <a:off x="4141775" y="215886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E4D0546-F226-45CE-AA00-44AFCD374E97}"/>
              </a:ext>
            </a:extLst>
          </p:cNvPr>
          <p:cNvSpPr txBox="1"/>
          <p:nvPr/>
        </p:nvSpPr>
        <p:spPr>
          <a:xfrm>
            <a:off x="4394772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218C41-C95F-4F75-95CF-6C4B57B2EF43}"/>
              </a:ext>
            </a:extLst>
          </p:cNvPr>
          <p:cNvSpPr txBox="1"/>
          <p:nvPr/>
        </p:nvSpPr>
        <p:spPr>
          <a:xfrm>
            <a:off x="4625038" y="2154820"/>
            <a:ext cx="474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C9CE81B-4AFD-43DC-82B8-44942F692FB4}"/>
              </a:ext>
            </a:extLst>
          </p:cNvPr>
          <p:cNvSpPr txBox="1"/>
          <p:nvPr/>
        </p:nvSpPr>
        <p:spPr>
          <a:xfrm>
            <a:off x="639439" y="361342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40DBF8-6FFC-4B4E-A92A-BD12C6D3B9FC}"/>
              </a:ext>
            </a:extLst>
          </p:cNvPr>
          <p:cNvSpPr txBox="1"/>
          <p:nvPr/>
        </p:nvSpPr>
        <p:spPr>
          <a:xfrm>
            <a:off x="1859896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AA61A24-1E3B-417C-97B5-8DC25D2099B0}"/>
              </a:ext>
            </a:extLst>
          </p:cNvPr>
          <p:cNvSpPr txBox="1"/>
          <p:nvPr/>
        </p:nvSpPr>
        <p:spPr>
          <a:xfrm>
            <a:off x="3094135" y="36122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B310E3-B14B-434F-914F-BF823E781B6B}"/>
              </a:ext>
            </a:extLst>
          </p:cNvPr>
          <p:cNvSpPr txBox="1"/>
          <p:nvPr/>
        </p:nvSpPr>
        <p:spPr>
          <a:xfrm>
            <a:off x="42284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BA6AFF0-55FB-495D-982B-DFD5A41C1D5D}"/>
              </a:ext>
            </a:extLst>
          </p:cNvPr>
          <p:cNvSpPr txBox="1"/>
          <p:nvPr/>
        </p:nvSpPr>
        <p:spPr>
          <a:xfrm>
            <a:off x="552300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33B1854-E638-4AE5-B527-77788299A27F}"/>
              </a:ext>
            </a:extLst>
          </p:cNvPr>
          <p:cNvSpPr txBox="1"/>
          <p:nvPr/>
        </p:nvSpPr>
        <p:spPr>
          <a:xfrm>
            <a:off x="6738071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C0FADA-ED05-49FE-9B34-DF7383360C89}"/>
              </a:ext>
            </a:extLst>
          </p:cNvPr>
          <p:cNvSpPr txBox="1"/>
          <p:nvPr/>
        </p:nvSpPr>
        <p:spPr>
          <a:xfrm>
            <a:off x="7978399" y="36111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06B438-329B-4FFC-B8DA-210828879052}"/>
              </a:ext>
            </a:extLst>
          </p:cNvPr>
          <p:cNvSpPr txBox="1"/>
          <p:nvPr/>
        </p:nvSpPr>
        <p:spPr>
          <a:xfrm>
            <a:off x="7955315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9E1E0DE-8A3B-45B3-8941-A743A4D6ED87}"/>
              </a:ext>
            </a:extLst>
          </p:cNvPr>
          <p:cNvSpPr txBox="1"/>
          <p:nvPr/>
        </p:nvSpPr>
        <p:spPr>
          <a:xfrm>
            <a:off x="6738071" y="509431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D6320-D477-4F5C-822D-E71443AF6CB1}"/>
              </a:ext>
            </a:extLst>
          </p:cNvPr>
          <p:cNvSpPr txBox="1"/>
          <p:nvPr/>
        </p:nvSpPr>
        <p:spPr>
          <a:xfrm>
            <a:off x="5436375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C754F-7CAE-4D92-BD56-1A4E988D0FFE}"/>
              </a:ext>
            </a:extLst>
          </p:cNvPr>
          <p:cNvSpPr txBox="1"/>
          <p:nvPr/>
        </p:nvSpPr>
        <p:spPr>
          <a:xfrm>
            <a:off x="421534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0E5924-3B7B-4F9B-AB70-8632CAB2D604}"/>
              </a:ext>
            </a:extLst>
          </p:cNvPr>
          <p:cNvSpPr txBox="1"/>
          <p:nvPr/>
        </p:nvSpPr>
        <p:spPr>
          <a:xfrm>
            <a:off x="1785960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589F8D-5C42-412C-90AE-474CB55EA9E6}"/>
              </a:ext>
            </a:extLst>
          </p:cNvPr>
          <p:cNvSpPr txBox="1"/>
          <p:nvPr/>
        </p:nvSpPr>
        <p:spPr>
          <a:xfrm>
            <a:off x="3050542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CD4E3C0-2FE8-49C4-A631-E7FA706B5EBB}"/>
              </a:ext>
            </a:extLst>
          </p:cNvPr>
          <p:cNvSpPr txBox="1"/>
          <p:nvPr/>
        </p:nvSpPr>
        <p:spPr>
          <a:xfrm>
            <a:off x="594306" y="5094315"/>
            <a:ext cx="47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548FE90-FA16-4EAC-823E-BE0227C9F6A2}"/>
              </a:ext>
            </a:extLst>
          </p:cNvPr>
          <p:cNvSpPr txBox="1"/>
          <p:nvPr/>
        </p:nvSpPr>
        <p:spPr>
          <a:xfrm>
            <a:off x="5871442" y="890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050E9-96B6-4DE4-B5F2-41C3D1E7E851}"/>
              </a:ext>
            </a:extLst>
          </p:cNvPr>
          <p:cNvSpPr txBox="1"/>
          <p:nvPr/>
        </p:nvSpPr>
        <p:spPr>
          <a:xfrm>
            <a:off x="7722591" y="89035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EB7B22-8E07-4D2F-9131-EC558880D458}"/>
              </a:ext>
            </a:extLst>
          </p:cNvPr>
          <p:cNvSpPr txBox="1"/>
          <p:nvPr/>
        </p:nvSpPr>
        <p:spPr>
          <a:xfrm>
            <a:off x="6284825" y="1829355"/>
            <a:ext cx="16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Network output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94D92-FF91-5C4B-BE17-3DC8EAE34777}"/>
              </a:ext>
            </a:extLst>
          </p:cNvPr>
          <p:cNvSpPr txBox="1"/>
          <p:nvPr/>
        </p:nvSpPr>
        <p:spPr>
          <a:xfrm>
            <a:off x="3036795" y="6491939"/>
            <a:ext cx="29881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H" dirty="0"/>
              <a:t>Hidden layers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6166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0800000">
            <a:off x="11141" y="6657244"/>
            <a:ext cx="9144000" cy="20075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94000">
                <a:schemeClr val="bg1">
                  <a:lumMod val="95000"/>
                  <a:alpha val="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9D2D8A-1A65-4049-9D4A-973B39E90B3D}" type="slidenum">
              <a:rPr kumimoji="0" lang="en-GB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Cambria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+mn-ea"/>
              <a:cs typeface="Cambria"/>
            </a:endParaRPr>
          </a:p>
        </p:txBody>
      </p:sp>
      <p:pic>
        <p:nvPicPr>
          <p:cNvPr id="2" name="Picture 1" descr="propagationMM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44" y="2197103"/>
            <a:ext cx="6911135" cy="3608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3100" y="53232"/>
            <a:ext cx="7959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thelas Bold"/>
                <a:ea typeface="+mn-ea"/>
                <a:cs typeface="Athelas Bold"/>
              </a:rPr>
              <a:t>Light propagation in multimode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thelas Bold"/>
                <a:ea typeface="+mn-ea"/>
                <a:cs typeface="Athelas Bold"/>
              </a:rPr>
              <a:t>fibers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thelas Bold"/>
                <a:ea typeface="+mn-ea"/>
                <a:cs typeface="Athelas Bold"/>
              </a:rPr>
              <a:t> (MMF)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79981" y="1100617"/>
            <a:ext cx="792037" cy="792039"/>
            <a:chOff x="1123962" y="740758"/>
            <a:chExt cx="1517193" cy="1517193"/>
          </a:xfrm>
          <a:effectLst/>
          <a:scene3d>
            <a:camera prst="isometricOffAxis1Left">
              <a:rot lat="1080000" lon="3840000" rev="21180000"/>
            </a:camera>
            <a:lightRig rig="threePt" dir="t"/>
          </a:scene3d>
        </p:grpSpPr>
        <p:sp>
          <p:nvSpPr>
            <p:cNvPr id="12" name="Oval 11"/>
            <p:cNvSpPr/>
            <p:nvPr/>
          </p:nvSpPr>
          <p:spPr>
            <a:xfrm>
              <a:off x="1123962" y="740758"/>
              <a:ext cx="1517193" cy="1517193"/>
            </a:xfrm>
            <a:prstGeom prst="ellipse">
              <a:avLst/>
            </a:prstGeom>
            <a:effectLst/>
            <a:sp3d extrusionH="4064000" prstMaterial="clear">
              <a:bevelT w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338187" y="961553"/>
              <a:ext cx="1087725" cy="1087724"/>
            </a:xfrm>
            <a:prstGeom prst="ellipse">
              <a:avLst/>
            </a:prstGeom>
            <a:effectLst/>
            <a:sp3d extrusionH="4064000">
              <a:bevelT w="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7481" y="1160841"/>
            <a:ext cx="171072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helas Bold"/>
                <a:ea typeface="+mn-ea"/>
                <a:cs typeface="Athelas Bold"/>
              </a:rPr>
              <a:t>Multimode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thelas Bold"/>
              <a:ea typeface="+mn-ea"/>
              <a:cs typeface="Athelas Bold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thelas Bold"/>
                <a:ea typeface="+mn-ea"/>
                <a:cs typeface="Athelas Bold"/>
              </a:rPr>
              <a:t>fiber</a:t>
            </a:r>
            <a:endParaRPr kumimoji="0" lang="en-GB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thelas Bold"/>
              <a:ea typeface="+mn-ea"/>
              <a:cs typeface="Athelas Bold"/>
            </a:endParaRPr>
          </a:p>
        </p:txBody>
      </p:sp>
      <p:pic>
        <p:nvPicPr>
          <p:cNvPr id="15" name="Picture 14" descr="Screen Shot 2014-07-08 at 18.49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7083" y="1122893"/>
            <a:ext cx="713618" cy="713619"/>
          </a:xfrm>
          <a:prstGeom prst="rect">
            <a:avLst/>
          </a:prstGeom>
          <a:effectLst/>
          <a:scene3d>
            <a:camera prst="isometricOffAxis1Left"/>
            <a:lightRig rig="threePt" dir="t"/>
          </a:scene3d>
        </p:spPr>
      </p:pic>
      <p:pic>
        <p:nvPicPr>
          <p:cNvPr id="16" name="Picture 15" descr="Screen Shot 2016-01-26 at 20.37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4075" y="1045745"/>
            <a:ext cx="717004" cy="720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8287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FEC3330-9FC7-4D01-9603-3622B0B5A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rgbClr val="0000FF"/>
                </a:solidFill>
              </a:rPr>
              <a:t>Imaging through multimode fibers</a:t>
            </a:r>
          </a:p>
          <a:p>
            <a:endParaRPr lang="en-US" sz="2800" b="1" dirty="0">
              <a:solidFill>
                <a:srgbClr val="0000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B20B1C-41D4-4565-965F-4B7EF7F4DB48}"/>
              </a:ext>
            </a:extLst>
          </p:cNvPr>
          <p:cNvGrpSpPr/>
          <p:nvPr/>
        </p:nvGrpSpPr>
        <p:grpSpPr>
          <a:xfrm>
            <a:off x="267045" y="1622615"/>
            <a:ext cx="4020057" cy="3998696"/>
            <a:chOff x="356027" y="1622615"/>
            <a:chExt cx="6089781" cy="46638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9E3460-D6AC-43FA-B8C7-EF214CC1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015" y="1622615"/>
              <a:ext cx="3523793" cy="46638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BDE094-1992-4784-A550-AC8E1BEF8F8A}"/>
                </a:ext>
              </a:extLst>
            </p:cNvPr>
            <p:cNvSpPr txBox="1"/>
            <p:nvPr/>
          </p:nvSpPr>
          <p:spPr>
            <a:xfrm>
              <a:off x="356027" y="5220395"/>
              <a:ext cx="2517769" cy="825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Microscope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objective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E4A00-967B-4A4F-AC1C-38F607D7594D}"/>
                </a:ext>
              </a:extLst>
            </p:cNvPr>
            <p:cNvSpPr txBox="1"/>
            <p:nvPr/>
          </p:nvSpPr>
          <p:spPr>
            <a:xfrm>
              <a:off x="356027" y="2193466"/>
              <a:ext cx="2284423" cy="825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Multimode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fiber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B6E3BA-C881-451B-8E48-BB589CC4CDF4}"/>
                </a:ext>
              </a:extLst>
            </p:cNvPr>
            <p:cNvCxnSpPr>
              <a:cxnSpLocks/>
            </p:cNvCxnSpPr>
            <p:nvPr/>
          </p:nvCxnSpPr>
          <p:spPr>
            <a:xfrm>
              <a:off x="3588591" y="2660130"/>
              <a:ext cx="953428" cy="39299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4A185E-A663-44F2-AD20-345ECDBCB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121" y="4264428"/>
              <a:ext cx="1827889" cy="95596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572" t="5061" r="69262" b="2061"/>
          <a:stretch/>
        </p:blipFill>
        <p:spPr>
          <a:xfrm>
            <a:off x="4444314" y="2028481"/>
            <a:ext cx="2187972" cy="2194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9262" t="4553" r="1468" b="2392"/>
          <a:stretch/>
        </p:blipFill>
        <p:spPr>
          <a:xfrm>
            <a:off x="6789542" y="2028481"/>
            <a:ext cx="2191517" cy="219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3529" y="1181581"/>
            <a:ext cx="150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Microscope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objective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93492" y="1250287"/>
            <a:ext cx="1383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Multimode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fiber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63409" y="4445210"/>
                <a:ext cx="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6B72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08" y="4445196"/>
                <a:ext cx="2114361" cy="525016"/>
              </a:xfrm>
              <a:prstGeom prst="rect">
                <a:avLst/>
              </a:prstGeom>
              <a:blipFill>
                <a:blip r:embed="rId5"/>
                <a:stretch>
                  <a:fillRect r="-288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484585" y="224796"/>
            <a:ext cx="7053542" cy="140053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Interpretation input images through intensity detection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2DE37-5AF8-4092-B917-FEB6F3136DAC}"/>
              </a:ext>
            </a:extLst>
          </p:cNvPr>
          <p:cNvGrpSpPr/>
          <p:nvPr/>
        </p:nvGrpSpPr>
        <p:grpSpPr>
          <a:xfrm>
            <a:off x="460615" y="1146427"/>
            <a:ext cx="8219364" cy="5292895"/>
            <a:chOff x="614152" y="1146414"/>
            <a:chExt cx="10959152" cy="52928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6AC661-3206-4524-9026-CE152A410165}"/>
                </a:ext>
              </a:extLst>
            </p:cNvPr>
            <p:cNvGrpSpPr/>
            <p:nvPr/>
          </p:nvGrpSpPr>
          <p:grpSpPr>
            <a:xfrm>
              <a:off x="614152" y="1146414"/>
              <a:ext cx="10959152" cy="5292894"/>
              <a:chOff x="395786" y="1009934"/>
              <a:chExt cx="10959152" cy="529289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F4402F-5AF6-4F0A-93BE-B92BC515EC49}"/>
                  </a:ext>
                </a:extLst>
              </p:cNvPr>
              <p:cNvSpPr/>
              <p:nvPr/>
            </p:nvSpPr>
            <p:spPr>
              <a:xfrm>
                <a:off x="395786" y="1009934"/>
                <a:ext cx="10959152" cy="529289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F397631-070B-4AD1-A16E-24E76B8CAD22}"/>
                  </a:ext>
                </a:extLst>
              </p:cNvPr>
              <p:cNvGrpSpPr/>
              <p:nvPr/>
            </p:nvGrpSpPr>
            <p:grpSpPr>
              <a:xfrm>
                <a:off x="2536676" y="1326249"/>
                <a:ext cx="8818260" cy="4865914"/>
                <a:chOff x="4249283" y="2040157"/>
                <a:chExt cx="6900228" cy="4197358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842"/>
                <a:stretch/>
              </p:blipFill>
              <p:spPr>
                <a:xfrm>
                  <a:off x="4249283" y="2873398"/>
                  <a:ext cx="6686618" cy="3364117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8459643" y="2040157"/>
                  <a:ext cx="2689868" cy="610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entury Gothic"/>
                      <a:ea typeface="+mn-ea"/>
                      <a:cs typeface="+mn-cs"/>
                    </a:rPr>
                    <a:t>Speckle pattern at the distal end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8CED241-174A-4F30-B744-85E07326D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7614" y="2319505"/>
                <a:ext cx="1878739" cy="146092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D8A76-5F2A-4889-8897-90EF9CCAE320}"/>
                  </a:ext>
                </a:extLst>
              </p:cNvPr>
              <p:cNvSpPr txBox="1"/>
              <p:nvPr/>
            </p:nvSpPr>
            <p:spPr>
              <a:xfrm>
                <a:off x="477982" y="3262948"/>
                <a:ext cx="2968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/>
                    <a:ea typeface="+mn-ea"/>
                    <a:cs typeface="+mn-cs"/>
                  </a:rPr>
                  <a:t>SLM input image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FA6C8D-8014-49BC-A26C-636FA8B4E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590" y="3916910"/>
              <a:ext cx="1711154" cy="1652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33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72147-13E4-A94D-A6CF-4529215719FB}"/>
              </a:ext>
            </a:extLst>
          </p:cNvPr>
          <p:cNvSpPr txBox="1"/>
          <p:nvPr/>
        </p:nvSpPr>
        <p:spPr>
          <a:xfrm>
            <a:off x="2111100" y="464624"/>
            <a:ext cx="4921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Hetero-associative encoder-decoders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9F39-0CAB-46B2-8A40-B127AB013979}"/>
              </a:ext>
            </a:extLst>
          </p:cNvPr>
          <p:cNvSpPr txBox="1"/>
          <p:nvPr/>
        </p:nvSpPr>
        <p:spPr>
          <a:xfrm>
            <a:off x="972986" y="5254429"/>
            <a:ext cx="7198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Map/translate an input image to a different representation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 and localise features in the input image and map them to the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0D8F6-718C-4591-B69C-67EF627E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1" y="2057403"/>
            <a:ext cx="7809572" cy="245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66092-4044-45F5-952E-CF1D11A4B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8"/>
          <a:stretch/>
        </p:blipFill>
        <p:spPr>
          <a:xfrm>
            <a:off x="7124554" y="2655614"/>
            <a:ext cx="914553" cy="949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7E5E3-A0CC-418A-9BCA-D140760663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364"/>
          <a:stretch/>
        </p:blipFill>
        <p:spPr>
          <a:xfrm>
            <a:off x="879079" y="2655615"/>
            <a:ext cx="914551" cy="94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7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04" y="452717"/>
            <a:ext cx="8212711" cy="1400531"/>
          </a:xfrm>
        </p:spPr>
        <p:txBody>
          <a:bodyPr/>
          <a:lstStyle/>
          <a:p>
            <a:r>
              <a:rPr lang="en-US" dirty="0"/>
              <a:t>Handwritten digit recognition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6" t="33642" r="37674" b="23148"/>
          <a:stretch/>
        </p:blipFill>
        <p:spPr>
          <a:xfrm>
            <a:off x="2666776" y="3918528"/>
            <a:ext cx="1058091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0" t="33025" r="39757" b="25926"/>
          <a:stretch/>
        </p:blipFill>
        <p:spPr>
          <a:xfrm>
            <a:off x="4052310" y="3958039"/>
            <a:ext cx="844616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t="26545" r="39409" b="22223"/>
          <a:stretch/>
        </p:blipFill>
        <p:spPr>
          <a:xfrm>
            <a:off x="6304780" y="2320568"/>
            <a:ext cx="869774" cy="13242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3" t="29012" r="38961" b="28704"/>
          <a:stretch/>
        </p:blipFill>
        <p:spPr>
          <a:xfrm>
            <a:off x="6392860" y="3935463"/>
            <a:ext cx="826964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9" t="29630" r="39062" b="25308"/>
          <a:stretch/>
        </p:blipFill>
        <p:spPr>
          <a:xfrm>
            <a:off x="5261469" y="2293003"/>
            <a:ext cx="907510" cy="1280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8" t="29938" r="31523" b="21914"/>
          <a:stretch/>
        </p:blipFill>
        <p:spPr>
          <a:xfrm>
            <a:off x="1968754" y="2337459"/>
            <a:ext cx="980768" cy="1463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3" t="31970" r="38860" b="22351"/>
          <a:stretch/>
        </p:blipFill>
        <p:spPr>
          <a:xfrm>
            <a:off x="5224425" y="3844023"/>
            <a:ext cx="841033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30864" r="35938" b="28087"/>
          <a:stretch/>
        </p:blipFill>
        <p:spPr>
          <a:xfrm>
            <a:off x="2894917" y="2410333"/>
            <a:ext cx="1025090" cy="128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1" t="29321" r="39613" b="26544"/>
          <a:stretch/>
        </p:blipFill>
        <p:spPr>
          <a:xfrm>
            <a:off x="4213584" y="2315447"/>
            <a:ext cx="754381" cy="11887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3" t="21142" r="40798" b="27006"/>
          <a:stretch/>
        </p:blipFill>
        <p:spPr>
          <a:xfrm>
            <a:off x="1773387" y="3844023"/>
            <a:ext cx="685799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395" y="2134560"/>
            <a:ext cx="128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SLM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1" t="12787" r="24224" b="10613"/>
          <a:stretch/>
        </p:blipFill>
        <p:spPr>
          <a:xfrm>
            <a:off x="877363" y="4323749"/>
            <a:ext cx="1538084" cy="1645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68669" y="2134559"/>
            <a:ext cx="263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Distal speckle pattern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6" y="2602323"/>
            <a:ext cx="2057400" cy="164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12084" r="22507" b="10916"/>
          <a:stretch/>
        </p:blipFill>
        <p:spPr>
          <a:xfrm>
            <a:off x="874974" y="2599296"/>
            <a:ext cx="1538429" cy="16459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34753" y="1659897"/>
            <a:ext cx="23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Difference between output speckle patterns</a:t>
            </a:r>
          </a:p>
        </p:txBody>
      </p:sp>
      <p:sp>
        <p:nvSpPr>
          <p:cNvPr id="30" name="Right Arrow 29"/>
          <p:cNvSpPr/>
          <p:nvPr/>
        </p:nvSpPr>
        <p:spPr>
          <a:xfrm flipH="1">
            <a:off x="5487424" y="4158789"/>
            <a:ext cx="332390" cy="2379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BA8EB-0392-480E-BCE8-55774FAC297F}"/>
              </a:ext>
            </a:extLst>
          </p:cNvPr>
          <p:cNvSpPr txBox="1"/>
          <p:nvPr/>
        </p:nvSpPr>
        <p:spPr>
          <a:xfrm>
            <a:off x="374817" y="498989"/>
            <a:ext cx="752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Information content of the distal speckle patterns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t="21767" r="32865" b="14871"/>
          <a:stretch/>
        </p:blipFill>
        <p:spPr>
          <a:xfrm>
            <a:off x="884130" y="4323751"/>
            <a:ext cx="1520102" cy="1632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35" y="2878627"/>
            <a:ext cx="3413760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6" y="4396725"/>
            <a:ext cx="2057400" cy="1645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6" y="4396725"/>
            <a:ext cx="2057400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17562" r="33121" b="17848"/>
          <a:stretch/>
        </p:blipFill>
        <p:spPr>
          <a:xfrm>
            <a:off x="874988" y="4319871"/>
            <a:ext cx="1536971" cy="1653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6" y="2878627"/>
            <a:ext cx="3413760" cy="2560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6" y="2878627"/>
            <a:ext cx="3413760" cy="2560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7" t="17675" r="33105" b="18115"/>
          <a:stretch/>
        </p:blipFill>
        <p:spPr>
          <a:xfrm>
            <a:off x="884130" y="4340634"/>
            <a:ext cx="1566154" cy="16439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6" y="4396725"/>
            <a:ext cx="2057400" cy="16459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19" y="2599296"/>
            <a:ext cx="2057400" cy="1645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6" y="2878627"/>
            <a:ext cx="3413760" cy="2560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26" y="2878627"/>
            <a:ext cx="3413760" cy="256032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6052666" y="3004513"/>
            <a:ext cx="361335" cy="254655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52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395" y="2134560"/>
            <a:ext cx="128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SLM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1" t="12787" r="24224" b="10613"/>
          <a:stretch/>
        </p:blipFill>
        <p:spPr>
          <a:xfrm>
            <a:off x="877363" y="4323749"/>
            <a:ext cx="1538084" cy="1645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68669" y="2134559"/>
            <a:ext cx="263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Distal speckle pattern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12084" r="22507" b="10916"/>
          <a:stretch/>
        </p:blipFill>
        <p:spPr>
          <a:xfrm>
            <a:off x="874974" y="2599296"/>
            <a:ext cx="1538429" cy="16459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34753" y="1629044"/>
            <a:ext cx="23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Difference between output speckle patterns</a:t>
            </a:r>
          </a:p>
        </p:txBody>
      </p:sp>
      <p:sp>
        <p:nvSpPr>
          <p:cNvPr id="30" name="Right Arrow 29"/>
          <p:cNvSpPr/>
          <p:nvPr/>
        </p:nvSpPr>
        <p:spPr>
          <a:xfrm flipH="1">
            <a:off x="5487424" y="4158789"/>
            <a:ext cx="332390" cy="23793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BA8EB-0392-480E-BCE8-55774FAC297F}"/>
              </a:ext>
            </a:extLst>
          </p:cNvPr>
          <p:cNvSpPr txBox="1"/>
          <p:nvPr/>
        </p:nvSpPr>
        <p:spPr>
          <a:xfrm>
            <a:off x="374817" y="498989"/>
            <a:ext cx="7529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Information content of the distal speckle patterns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19" y="2599296"/>
            <a:ext cx="2057400" cy="1645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43" y="2878627"/>
            <a:ext cx="3413760" cy="2560320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>
            <a:off x="6052666" y="3004513"/>
            <a:ext cx="361335" cy="2546555"/>
          </a:xfrm>
          <a:prstGeom prst="lef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6" y="4396725"/>
            <a:ext cx="205740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6E93E7F-9D13-4335-B0B1-522D5EB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22" y="1541663"/>
            <a:ext cx="1543050" cy="164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12084" r="22507" b="10916"/>
          <a:stretch/>
        </p:blipFill>
        <p:spPr>
          <a:xfrm>
            <a:off x="193252" y="1541663"/>
            <a:ext cx="1538429" cy="1645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755" y="5622462"/>
            <a:ext cx="6900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E6B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Can we recognize the digits by looking at a speckle pattern of a 2cm long GRIN fiber?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70138" y="1958612"/>
            <a:ext cx="4206240" cy="2377440"/>
            <a:chOff x="2556848" y="2108423"/>
            <a:chExt cx="4206240" cy="2377440"/>
          </a:xfrm>
        </p:grpSpPr>
        <p:grpSp>
          <p:nvGrpSpPr>
            <p:cNvPr id="13" name="Group 12"/>
            <p:cNvGrpSpPr/>
            <p:nvPr/>
          </p:nvGrpSpPr>
          <p:grpSpPr>
            <a:xfrm>
              <a:off x="2556848" y="2108423"/>
              <a:ext cx="4206240" cy="2377440"/>
              <a:chOff x="1669377" y="1361385"/>
              <a:chExt cx="5852335" cy="35661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49F6584-EE5C-4E42-9509-D8A0DAC2C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377" y="1361385"/>
                <a:ext cx="5852335" cy="356616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631253" y="1955548"/>
                <a:ext cx="841968" cy="17835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947028" y="1765428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947028" y="2009494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947028" y="2253560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947028" y="2497626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7028" y="2741692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7028" y="2985758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947028" y="3229824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47028" y="3473890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47028" y="3717953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6618085" y="2750745"/>
                <a:ext cx="292731" cy="91440"/>
              </a:xfrm>
              <a:prstGeom prst="rightArrow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6263696" y="2750745"/>
                <a:ext cx="210312" cy="91440"/>
              </a:xfrm>
              <a:prstGeom prst="rightArrow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009006" y="3942184"/>
              <a:ext cx="8702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32 kernels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84996" y="3713810"/>
              <a:ext cx="8702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64 kernels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7956" y="3485436"/>
              <a:ext cx="949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128 kernels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40543" y="3257062"/>
              <a:ext cx="949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256 kernels</a:t>
              </a:r>
            </a:p>
          </p:txBody>
        </p:sp>
      </p:grpSp>
      <p:sp>
        <p:nvSpPr>
          <p:cNvPr id="4" name="Right Arrow 3"/>
          <p:cNvSpPr/>
          <p:nvPr/>
        </p:nvSpPr>
        <p:spPr>
          <a:xfrm>
            <a:off x="1821465" y="2199493"/>
            <a:ext cx="388309" cy="330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863357" y="2063587"/>
            <a:ext cx="164301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3051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6E93E7F-9D13-4335-B0B1-522D5EB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classification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22" y="1541663"/>
            <a:ext cx="1543050" cy="1645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22" y="3634117"/>
            <a:ext cx="1543050" cy="164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1" t="12787" r="24224" b="10613"/>
          <a:stretch/>
        </p:blipFill>
        <p:spPr>
          <a:xfrm>
            <a:off x="193590" y="3634119"/>
            <a:ext cx="1538084" cy="164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12084" r="22507" b="10916"/>
          <a:stretch/>
        </p:blipFill>
        <p:spPr>
          <a:xfrm>
            <a:off x="193252" y="1541663"/>
            <a:ext cx="1538429" cy="1645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7424" y="5622462"/>
            <a:ext cx="6777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E6B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Can we recognize the digits by looking at a speckle pattern of a 2cm long GRIN fiber?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70138" y="1958612"/>
            <a:ext cx="4206240" cy="2377440"/>
            <a:chOff x="2556848" y="2108423"/>
            <a:chExt cx="4206240" cy="2377440"/>
          </a:xfrm>
        </p:grpSpPr>
        <p:grpSp>
          <p:nvGrpSpPr>
            <p:cNvPr id="13" name="Group 12"/>
            <p:cNvGrpSpPr/>
            <p:nvPr/>
          </p:nvGrpSpPr>
          <p:grpSpPr>
            <a:xfrm>
              <a:off x="2556848" y="2108423"/>
              <a:ext cx="4206240" cy="2377440"/>
              <a:chOff x="1669377" y="1361385"/>
              <a:chExt cx="5852335" cy="35661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49F6584-EE5C-4E42-9509-D8A0DAC2C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9377" y="1361385"/>
                <a:ext cx="5852335" cy="356616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631253" y="1955548"/>
                <a:ext cx="841968" cy="178353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947028" y="1765428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947028" y="2009494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947028" y="2253560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947028" y="24976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947028" y="2741692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947028" y="2985758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947028" y="3229824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47028" y="3473890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947028" y="3717953"/>
                <a:ext cx="228600" cy="228600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28" name="Right Arrow 27"/>
              <p:cNvSpPr/>
              <p:nvPr/>
            </p:nvSpPr>
            <p:spPr>
              <a:xfrm>
                <a:off x="6618085" y="2750745"/>
                <a:ext cx="292731" cy="91440"/>
              </a:xfrm>
              <a:prstGeom prst="rightArrow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6263696" y="2750745"/>
                <a:ext cx="210312" cy="91440"/>
              </a:xfrm>
              <a:prstGeom prst="rightArrow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009006" y="3942184"/>
              <a:ext cx="8702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32 kernels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84996" y="3713810"/>
              <a:ext cx="8702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64 kernels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07956" y="3485436"/>
              <a:ext cx="949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128 kernels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40543" y="3257062"/>
              <a:ext cx="949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/>
                  <a:ea typeface="+mn-ea"/>
                  <a:cs typeface="+mn-cs"/>
                </a:rPr>
                <a:t>256 kernels</a:t>
              </a:r>
            </a:p>
          </p:txBody>
        </p:sp>
      </p:grpSp>
      <p:sp>
        <p:nvSpPr>
          <p:cNvPr id="4" name="Right Arrow 3"/>
          <p:cNvSpPr/>
          <p:nvPr/>
        </p:nvSpPr>
        <p:spPr>
          <a:xfrm>
            <a:off x="1821465" y="2199493"/>
            <a:ext cx="388309" cy="330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1850820" y="4291949"/>
            <a:ext cx="388309" cy="330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863357" y="2063587"/>
            <a:ext cx="164301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2403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6E93E7F-9D13-4335-B0B1-522D5EB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7302" r="31460" b="15714"/>
          <a:stretch/>
        </p:blipFill>
        <p:spPr>
          <a:xfrm flipV="1">
            <a:off x="2422971" y="2663811"/>
            <a:ext cx="1588391" cy="2098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0201" y="2104530"/>
            <a:ext cx="210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Phase input pattern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97" r="20501"/>
          <a:stretch/>
        </p:blipFill>
        <p:spPr>
          <a:xfrm>
            <a:off x="4491187" y="3253804"/>
            <a:ext cx="4066289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2" t="27689" r="37129" b="19505"/>
          <a:stretch/>
        </p:blipFill>
        <p:spPr>
          <a:xfrm>
            <a:off x="239629" y="2659444"/>
            <a:ext cx="1703527" cy="2103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519" y="2104530"/>
            <a:ext cx="1817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SLM input image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90541" y="5997267"/>
            <a:ext cx="647959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Borhani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E.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Kakkava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C. Moser, and D.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Psaltis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"Learning to see through multimode fibers,"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Optica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OPTICA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960–966 (2018).</a:t>
            </a:r>
          </a:p>
        </p:txBody>
      </p:sp>
    </p:spTree>
    <p:extLst>
      <p:ext uri="{BB962C8B-B14F-4D97-AF65-F5344CB8AC3E}">
        <p14:creationId xmlns:p14="http://schemas.microsoft.com/office/powerpoint/2010/main" val="91462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6E93E7F-9D13-4335-B0B1-522D5EB4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7302" r="31460" b="15714"/>
          <a:stretch/>
        </p:blipFill>
        <p:spPr>
          <a:xfrm flipV="1">
            <a:off x="2422971" y="2663811"/>
            <a:ext cx="1588391" cy="2098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0201" y="2104530"/>
            <a:ext cx="2101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Phase input pattern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27" y="2019364"/>
            <a:ext cx="4218915" cy="3383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2" t="27689" r="37129" b="19505"/>
          <a:stretch/>
        </p:blipFill>
        <p:spPr>
          <a:xfrm>
            <a:off x="239629" y="2659444"/>
            <a:ext cx="1703527" cy="2103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519" y="2104530"/>
            <a:ext cx="1817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SLM input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18235" y="5839485"/>
            <a:ext cx="441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6B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Avarage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B7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 classification accuracy: 97%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536" y="6320276"/>
            <a:ext cx="5205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Borhani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E.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Kakkava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C. Moser, and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Psaltis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"Learning to see through multimode fibers,"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Optica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OPTICA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960–966 (2018).</a:t>
            </a:r>
          </a:p>
        </p:txBody>
      </p:sp>
    </p:spTree>
    <p:extLst>
      <p:ext uri="{BB962C8B-B14F-4D97-AF65-F5344CB8AC3E}">
        <p14:creationId xmlns:p14="http://schemas.microsoft.com/office/powerpoint/2010/main" val="425289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152400" y="838200"/>
            <a:ext cx="6477000" cy="685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Effect of fiber length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12381" r="30317" b="21746"/>
          <a:stretch/>
        </p:blipFill>
        <p:spPr>
          <a:xfrm flipV="1">
            <a:off x="457200" y="1719451"/>
            <a:ext cx="1391340" cy="236884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10" y="1696039"/>
            <a:ext cx="1600200" cy="236884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300" y="4045197"/>
            <a:ext cx="3721100" cy="26880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67534" y="517282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30231" y="3529343"/>
            <a:ext cx="296502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RECONSTRUCTION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40714" y="517282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2400" y="40959"/>
            <a:ext cx="3746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reconstruction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257800" y="457200"/>
            <a:ext cx="388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N.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Bohrani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E.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Kakkava,C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Moser, D.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Psaltis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Learning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mutlimode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fiber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arXiv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515281" y="4264935"/>
            <a:ext cx="558718" cy="705596"/>
          </a:xfrm>
          <a:prstGeom prst="straightConnector1">
            <a:avLst/>
          </a:prstGeom>
          <a:ln w="38100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547279" y="1187644"/>
            <a:ext cx="4342408" cy="2200977"/>
            <a:chOff x="2547279" y="1187629"/>
            <a:chExt cx="4342408" cy="2200977"/>
          </a:xfrm>
        </p:grpSpPr>
        <p:sp>
          <p:nvSpPr>
            <p:cNvPr id="5" name="Rectangle 4"/>
            <p:cNvSpPr/>
            <p:nvPr/>
          </p:nvSpPr>
          <p:spPr>
            <a:xfrm>
              <a:off x="2547279" y="1733674"/>
              <a:ext cx="4342408" cy="16147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9855" y="1187629"/>
              <a:ext cx="169093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0.01 - 1 km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9939" y="1946209"/>
              <a:ext cx="4090771" cy="1402202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548960" y="1728502"/>
              <a:ext cx="0" cy="166010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883245" y="1728502"/>
              <a:ext cx="0" cy="166010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2" t="27689" r="37129" b="19505"/>
          <a:stretch/>
        </p:blipFill>
        <p:spPr>
          <a:xfrm>
            <a:off x="197094" y="4764915"/>
            <a:ext cx="1259131" cy="155448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1533306" y="5613799"/>
            <a:ext cx="1013972" cy="0"/>
          </a:xfrm>
          <a:prstGeom prst="straightConnector1">
            <a:avLst/>
          </a:prstGeom>
          <a:ln w="38100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9012"/>
            <a:ext cx="281602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36" y="1066800"/>
            <a:ext cx="37048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with handwritten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digits</a:t>
            </a:r>
          </a:p>
        </p:txBody>
      </p:sp>
      <p:sp>
        <p:nvSpPr>
          <p:cNvPr id="2" name="Rectangle 1"/>
          <p:cNvSpPr/>
          <p:nvPr/>
        </p:nvSpPr>
        <p:spPr>
          <a:xfrm>
            <a:off x="6042851" y="738484"/>
            <a:ext cx="914400" cy="601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ropped">
            <a:hlinkClick r:id="" action="ppaction://media"/>
            <a:extLst>
              <a:ext uri="{FF2B5EF4-FFF2-40B4-BE49-F238E27FC236}">
                <a16:creationId xmlns:a16="http://schemas.microsoft.com/office/drawing/2014/main" id="{3C8E7516-EFCF-4DB5-BA16-943209EAA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25" y="3276600"/>
            <a:ext cx="2812252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0959"/>
            <a:ext cx="3746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5505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EE114-430C-4ED3-8A80-E9F5CC698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" y="1091702"/>
            <a:ext cx="9031224" cy="3928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5BE1E8-93B3-4FC2-A068-3990C1A86D16}"/>
              </a:ext>
            </a:extLst>
          </p:cNvPr>
          <p:cNvSpPr txBox="1"/>
          <p:nvPr/>
        </p:nvSpPr>
        <p:spPr>
          <a:xfrm>
            <a:off x="1065465" y="171271"/>
            <a:ext cx="1003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C3A69-F41A-4C1D-8D88-3754F74ADADF}"/>
              </a:ext>
            </a:extLst>
          </p:cNvPr>
          <p:cNvSpPr txBox="1"/>
          <p:nvPr/>
        </p:nvSpPr>
        <p:spPr>
          <a:xfrm>
            <a:off x="498174" y="5486400"/>
            <a:ext cx="34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Activation function: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LeakyReLU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 function: Mean squared error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Optimizer: ADAM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rate: 0.0002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AA85B-B214-4A15-97F0-359522577369}"/>
              </a:ext>
            </a:extLst>
          </p:cNvPr>
          <p:cNvSpPr txBox="1"/>
          <p:nvPr/>
        </p:nvSpPr>
        <p:spPr>
          <a:xfrm>
            <a:off x="4244710" y="5486400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layer activation function: tanh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samples: 400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Batch size: 106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are normalized to values between -1 and 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4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8A81C7-902F-4B25-87BD-D7055B14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76376"/>
            <a:ext cx="5486400" cy="4352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32C22E-C97B-45AF-9944-FB964463BBF7}"/>
              </a:ext>
            </a:extLst>
          </p:cNvPr>
          <p:cNvSpPr txBox="1"/>
          <p:nvPr/>
        </p:nvSpPr>
        <p:spPr>
          <a:xfrm>
            <a:off x="2977845" y="496421"/>
            <a:ext cx="318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U-net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101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70ACC-4589-4C98-9936-4125F4316F10}"/>
              </a:ext>
            </a:extLst>
          </p:cNvPr>
          <p:cNvSpPr txBox="1"/>
          <p:nvPr/>
        </p:nvSpPr>
        <p:spPr>
          <a:xfrm>
            <a:off x="2385218" y="417611"/>
            <a:ext cx="4318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Momentum (and ADAM)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C14695-6A73-4617-988A-1E1D605E5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99" b="5947"/>
          <a:stretch/>
        </p:blipFill>
        <p:spPr>
          <a:xfrm>
            <a:off x="2172152" y="1517976"/>
            <a:ext cx="3936219" cy="2168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D01FF1-E1B6-4A5D-AFBA-8A0A08368D0B}"/>
              </a:ext>
            </a:extLst>
          </p:cNvPr>
          <p:cNvSpPr txBox="1"/>
          <p:nvPr/>
        </p:nvSpPr>
        <p:spPr>
          <a:xfrm>
            <a:off x="1875934" y="6550223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Picture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 from li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hongyi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one day understanding deep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C1336A-065C-4003-B9FB-8693A3FEF5B3}"/>
              </a:ext>
            </a:extLst>
          </p:cNvPr>
          <p:cNvSpPr txBox="1"/>
          <p:nvPr/>
        </p:nvSpPr>
        <p:spPr>
          <a:xfrm>
            <a:off x="2172152" y="6054132"/>
            <a:ext cx="415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λ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decay factor and it is between 0 and 1.</a:t>
            </a: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7B0DCA6-2C6B-4EF6-B481-CDF08EB56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263746"/>
              </p:ext>
            </p:extLst>
          </p:nvPr>
        </p:nvGraphicFramePr>
        <p:xfrm>
          <a:off x="2258181" y="4037013"/>
          <a:ext cx="4164012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50880" imgH="1117440" progId="Equation.DSMT4">
                  <p:embed/>
                </p:oleObj>
              </mc:Choice>
              <mc:Fallback>
                <p:oleObj name="Equation" r:id="rId4" imgW="2450880" imgH="111744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7B0DCA6-2C6B-4EF6-B481-CDF08EB5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8181" y="4037013"/>
                        <a:ext cx="4164012" cy="189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88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15390B-7A04-4E0B-8294-75C72FC8455E}"/>
              </a:ext>
            </a:extLst>
          </p:cNvPr>
          <p:cNvSpPr txBox="1"/>
          <p:nvPr/>
        </p:nvSpPr>
        <p:spPr>
          <a:xfrm>
            <a:off x="509284" y="417611"/>
            <a:ext cx="3824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Digit unblurring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260A74-E64F-4E51-81CD-8EAA7406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1177357"/>
            <a:ext cx="6022848" cy="4041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B6AE86-8CCB-4CED-A5F3-3E6A3F34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1989000"/>
            <a:ext cx="1440000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8F122-3DD2-4D5A-AE5A-2B33BBC2A233}"/>
              </a:ext>
            </a:extLst>
          </p:cNvPr>
          <p:cNvSpPr txBox="1"/>
          <p:nvPr/>
        </p:nvSpPr>
        <p:spPr>
          <a:xfrm>
            <a:off x="498174" y="15280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A2AC9-EAB9-4739-BDAB-CCFE338BBCD1}"/>
              </a:ext>
            </a:extLst>
          </p:cNvPr>
          <p:cNvSpPr txBox="1"/>
          <p:nvPr/>
        </p:nvSpPr>
        <p:spPr>
          <a:xfrm>
            <a:off x="7896690" y="1528056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3F895E-449C-40A0-8D25-897BAD9D1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38" y="1989000"/>
            <a:ext cx="1440000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9FB5C7-6D15-44CF-8FD4-5BEDA7F8D364}"/>
              </a:ext>
            </a:extLst>
          </p:cNvPr>
          <p:cNvSpPr txBox="1"/>
          <p:nvPr/>
        </p:nvSpPr>
        <p:spPr>
          <a:xfrm>
            <a:off x="498174" y="5672831"/>
            <a:ext cx="34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Activation function: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LeakyReLU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 function: Mean squared error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Optimizer: ADAM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rate: 0.0001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1C358-B32C-46EB-B795-4182EA58E433}"/>
              </a:ext>
            </a:extLst>
          </p:cNvPr>
          <p:cNvSpPr txBox="1"/>
          <p:nvPr/>
        </p:nvSpPr>
        <p:spPr>
          <a:xfrm>
            <a:off x="4244710" y="5672831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layer activation function: tanh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samples: 60000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Batch size: 1000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are normalized to values between -1 and 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10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47930-FF5E-4CF6-8D59-76F060701117}"/>
              </a:ext>
            </a:extLst>
          </p:cNvPr>
          <p:cNvSpPr txBox="1"/>
          <p:nvPr/>
        </p:nvSpPr>
        <p:spPr>
          <a:xfrm>
            <a:off x="509284" y="417611"/>
            <a:ext cx="3824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Digit unblurring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A695B-504A-4629-82AB-326017DEA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86" y="2633712"/>
            <a:ext cx="4320000" cy="3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1F41D-1850-4A2A-B600-F19BD9BCE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17" y="2206644"/>
            <a:ext cx="900000" cy="9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E82BA-2A97-42F8-BF92-47BEC6AAED0E}"/>
              </a:ext>
            </a:extLst>
          </p:cNvPr>
          <p:cNvSpPr txBox="1"/>
          <p:nvPr/>
        </p:nvSpPr>
        <p:spPr>
          <a:xfrm>
            <a:off x="3406759" y="1470237"/>
            <a:ext cx="138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 skip connections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19735-4AD4-4AB1-8C91-6F8CA5C17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74" y="2206644"/>
            <a:ext cx="900000" cy="9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463D0-CA2B-45A1-8E8C-09F9DD186884}"/>
              </a:ext>
            </a:extLst>
          </p:cNvPr>
          <p:cNvSpPr txBox="1"/>
          <p:nvPr/>
        </p:nvSpPr>
        <p:spPr>
          <a:xfrm>
            <a:off x="2264301" y="1470237"/>
            <a:ext cx="138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Without skip connections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269C8-1858-4214-A04F-259CA381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0" y="2206644"/>
            <a:ext cx="900000" cy="9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4C1430-791F-4D03-ABFF-5D759D920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10" y="2206644"/>
            <a:ext cx="900000" cy="9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85EC5F-9A83-429B-943C-2E4B7363F55C}"/>
              </a:ext>
            </a:extLst>
          </p:cNvPr>
          <p:cNvSpPr txBox="1"/>
          <p:nvPr/>
        </p:nvSpPr>
        <p:spPr>
          <a:xfrm>
            <a:off x="1147958" y="1470237"/>
            <a:ext cx="138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9753F-7D38-4407-B9DB-2F1FB18F8AFE}"/>
              </a:ext>
            </a:extLst>
          </p:cNvPr>
          <p:cNvSpPr txBox="1"/>
          <p:nvPr/>
        </p:nvSpPr>
        <p:spPr>
          <a:xfrm>
            <a:off x="24222" y="1470237"/>
            <a:ext cx="138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466F35-380C-416F-A48B-8BA77B675115}"/>
              </a:ext>
            </a:extLst>
          </p:cNvPr>
          <p:cNvSpPr txBox="1"/>
          <p:nvPr/>
        </p:nvSpPr>
        <p:spPr>
          <a:xfrm>
            <a:off x="1835710" y="1071256"/>
            <a:ext cx="123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results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27ADD2-D615-4500-BFD0-FF8F64F22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17" y="3429000"/>
            <a:ext cx="900000" cy="9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A5D654-A41C-48E8-997E-9CD9F367B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74" y="3429000"/>
            <a:ext cx="900000" cy="9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FEC02C-2669-4569-B77D-647C258FD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5" y="3429000"/>
            <a:ext cx="900000" cy="9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86260B-A22C-4961-8C1B-B18C08C74D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0" y="3429000"/>
            <a:ext cx="900000" cy="9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857380-6F9C-4510-A22B-8352E3F5F3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74" y="4651356"/>
            <a:ext cx="900000" cy="9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63692D-9CEC-4308-B158-D7451BD14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17" y="4651356"/>
            <a:ext cx="900000" cy="9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C27B62-2CC5-4007-9575-7F91EE639C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8" y="4651356"/>
            <a:ext cx="900000" cy="90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C1EC36-2A85-495B-B7FB-B91CA21643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16" y="4651356"/>
            <a:ext cx="900000" cy="90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405564-703F-4528-96C8-833B76CA97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17" y="5873712"/>
            <a:ext cx="900000" cy="90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AD058B3-A0F5-42A8-B3EC-4CB0276132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59" y="5873712"/>
            <a:ext cx="900000" cy="90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A5572D-E0CD-4050-ABD1-DD8DB91341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8" y="5873712"/>
            <a:ext cx="900000" cy="90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2E64BF-928A-46D2-98A6-A639B0D888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1" y="5873712"/>
            <a:ext cx="900000" cy="9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73F29-6EB8-4CEC-932B-B15B34B55B96}"/>
              </a:ext>
            </a:extLst>
          </p:cNvPr>
          <p:cNvSpPr txBox="1"/>
          <p:nvPr/>
        </p:nvSpPr>
        <p:spPr>
          <a:xfrm>
            <a:off x="5299969" y="2128919"/>
            <a:ext cx="34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Cost function: Mean squared 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6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3EB0E4-AFF5-4E7A-8CF1-9064840A9D29}"/>
              </a:ext>
            </a:extLst>
          </p:cNvPr>
          <p:cNvSpPr txBox="1"/>
          <p:nvPr/>
        </p:nvSpPr>
        <p:spPr>
          <a:xfrm>
            <a:off x="509284" y="417611"/>
            <a:ext cx="8105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Digit unblurring – output of hidden layers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90F852-06A1-4487-8819-2BCFBC136034}"/>
              </a:ext>
            </a:extLst>
          </p:cNvPr>
          <p:cNvGrpSpPr/>
          <p:nvPr/>
        </p:nvGrpSpPr>
        <p:grpSpPr>
          <a:xfrm>
            <a:off x="509284" y="2140526"/>
            <a:ext cx="4769223" cy="3200400"/>
            <a:chOff x="509285" y="1256870"/>
            <a:chExt cx="4769223" cy="3200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DDCC1-F8D6-4ECF-8982-679DEC8E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85" y="1256870"/>
              <a:ext cx="4769223" cy="320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D9F449-A697-47D7-A65D-004E669E7593}"/>
                </a:ext>
              </a:extLst>
            </p:cNvPr>
            <p:cNvSpPr txBox="1"/>
            <p:nvPr/>
          </p:nvSpPr>
          <p:spPr>
            <a:xfrm>
              <a:off x="1311964" y="30596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LID4096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A484CE-83B1-4D6C-AAEB-480031E04FED}"/>
                </a:ext>
              </a:extLst>
            </p:cNvPr>
            <p:cNvSpPr txBox="1"/>
            <p:nvPr/>
          </p:nvSpPr>
          <p:spPr>
            <a:xfrm>
              <a:off x="2195884" y="30596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LID4096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4981D-50D1-482F-AB91-63684E4F6804}"/>
                </a:ext>
              </a:extLst>
            </p:cNvPr>
            <p:cNvSpPr txBox="1"/>
            <p:nvPr/>
          </p:nvSpPr>
          <p:spPr>
            <a:xfrm>
              <a:off x="3078200" y="30596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LID4096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82C30-3E17-4354-AAD0-E61CAD8DDFCC}"/>
                </a:ext>
              </a:extLst>
            </p:cNvPr>
            <p:cNvSpPr txBox="1"/>
            <p:nvPr/>
          </p:nvSpPr>
          <p:spPr>
            <a:xfrm>
              <a:off x="4028313" y="30596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LID4096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6BF12-8899-4003-90A7-E817B507F0E4}"/>
                </a:ext>
              </a:extLst>
            </p:cNvPr>
            <p:cNvSpPr txBox="1"/>
            <p:nvPr/>
          </p:nvSpPr>
          <p:spPr>
            <a:xfrm>
              <a:off x="4665566" y="30596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LID4096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71A606D-7E18-4448-A0E1-A1AFAE1C9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7" y="185243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53684F-FE96-46DC-8C1F-6E04F89F0AB1}"/>
              </a:ext>
            </a:extLst>
          </p:cNvPr>
          <p:cNvSpPr txBox="1"/>
          <p:nvPr/>
        </p:nvSpPr>
        <p:spPr>
          <a:xfrm>
            <a:off x="5478449" y="1256870"/>
            <a:ext cx="1558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skip connection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553F8-86DF-4602-B9A3-D083731951F9}"/>
              </a:ext>
            </a:extLst>
          </p:cNvPr>
          <p:cNvSpPr txBox="1"/>
          <p:nvPr/>
        </p:nvSpPr>
        <p:spPr>
          <a:xfrm>
            <a:off x="7236846" y="1256869"/>
            <a:ext cx="165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skip connection</a:t>
            </a:r>
            <a:endParaRPr lang="LID4096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11FD41-9D08-4B59-942E-A4F7A5EF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7" y="2787134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3A943B-CD97-498F-AD5C-A22EC0F36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7" y="3740726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5A44B4-362F-4208-9D94-BAF6A893D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7" y="4689577"/>
            <a:ext cx="9144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B2E011-DF28-4E5B-9FF4-F1BE8BB21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477" y="5638428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9C0AC7-49E2-4018-B945-A0115AA58550}"/>
              </a:ext>
            </a:extLst>
          </p:cNvPr>
          <p:cNvSpPr txBox="1"/>
          <p:nvPr/>
        </p:nvSpPr>
        <p:spPr>
          <a:xfrm>
            <a:off x="5467183" y="2129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LID4096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C5FAE7-F912-4AF3-882A-05B8D7E2E1D2}"/>
              </a:ext>
            </a:extLst>
          </p:cNvPr>
          <p:cNvSpPr txBox="1"/>
          <p:nvPr/>
        </p:nvSpPr>
        <p:spPr>
          <a:xfrm>
            <a:off x="5464921" y="3059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LID4096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BBBC1E-00B5-4C90-B22D-07A64B646EE0}"/>
              </a:ext>
            </a:extLst>
          </p:cNvPr>
          <p:cNvSpPr txBox="1"/>
          <p:nvPr/>
        </p:nvSpPr>
        <p:spPr>
          <a:xfrm>
            <a:off x="5464921" y="40132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LID4096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5A45B4-712C-4D69-B612-EFEABDFBEC18}"/>
              </a:ext>
            </a:extLst>
          </p:cNvPr>
          <p:cNvSpPr txBox="1"/>
          <p:nvPr/>
        </p:nvSpPr>
        <p:spPr>
          <a:xfrm>
            <a:off x="5466315" y="49621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LID4096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9B443B-3105-4C3B-82DA-0B6EBE4CF3B8}"/>
              </a:ext>
            </a:extLst>
          </p:cNvPr>
          <p:cNvSpPr txBox="1"/>
          <p:nvPr/>
        </p:nvSpPr>
        <p:spPr>
          <a:xfrm>
            <a:off x="5464921" y="59109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LID4096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C9385B-659B-4053-8131-02CB2E66F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81" y="1852434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52BBC5-832D-4C50-90A4-72FBF7BBA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54" y="2766834"/>
            <a:ext cx="914400" cy="914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4EC3B9-FF69-4AE7-941C-3F4D630F41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81" y="3740726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808DB93-3072-4A08-81C5-1C2D5AA6F3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54" y="4686731"/>
            <a:ext cx="914400" cy="914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0C5139-FF5B-4507-98E4-04ABA2B2AE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54" y="56384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9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794B96-49FA-46B0-9A1D-7567C8972CCD}"/>
              </a:ext>
            </a:extLst>
          </p:cNvPr>
          <p:cNvSpPr txBox="1"/>
          <p:nvPr/>
        </p:nvSpPr>
        <p:spPr>
          <a:xfrm>
            <a:off x="509284" y="417611"/>
            <a:ext cx="6942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with and without skip connections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4C3E-AC17-4EE7-8B2E-9AFD26904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1663814"/>
            <a:ext cx="4291765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70E5A-7F9F-467A-B7BC-3BB1C92336F8}"/>
              </a:ext>
            </a:extLst>
          </p:cNvPr>
          <p:cNvSpPr txBox="1"/>
          <p:nvPr/>
        </p:nvSpPr>
        <p:spPr>
          <a:xfrm>
            <a:off x="242535" y="5657671"/>
            <a:ext cx="3431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Activation function: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LeakyReLU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 function: Mean squared error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Optimizer: ADAM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rate: 0.0001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936A8-BD81-477F-A93C-C3D9922F8F7B}"/>
              </a:ext>
            </a:extLst>
          </p:cNvPr>
          <p:cNvSpPr txBox="1"/>
          <p:nvPr/>
        </p:nvSpPr>
        <p:spPr>
          <a:xfrm>
            <a:off x="3989071" y="5657671"/>
            <a:ext cx="4899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 layer activation function: tanh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samples: 60000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Batch size: 1000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are normalized to values between -1 and 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0EFD1-38FF-4F8E-A286-6E2279EB89FA}"/>
              </a:ext>
            </a:extLst>
          </p:cNvPr>
          <p:cNvSpPr txBox="1"/>
          <p:nvPr/>
        </p:nvSpPr>
        <p:spPr>
          <a:xfrm>
            <a:off x="509284" y="4824854"/>
            <a:ext cx="499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Number of channels in the middle layer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S from 1 to 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6AD394-6294-4712-BC9D-D8A9BC89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49" y="2180304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3796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993</Words>
  <Application>Microsoft Macintosh PowerPoint</Application>
  <PresentationFormat>On-screen Show (4:3)</PresentationFormat>
  <Paragraphs>280</Paragraphs>
  <Slides>28</Slides>
  <Notes>13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Athelas Bold</vt:lpstr>
      <vt:lpstr>Calibri</vt:lpstr>
      <vt:lpstr>Calibri Light</vt:lpstr>
      <vt:lpstr>Cambria</vt:lpstr>
      <vt:lpstr>Century Gothic</vt:lpstr>
      <vt:lpstr>Franklin Gothic Demi Cond</vt:lpstr>
      <vt:lpstr>Times New Roman</vt:lpstr>
      <vt:lpstr>Wingdings 3</vt:lpstr>
      <vt:lpstr>Office Theme</vt:lpstr>
      <vt:lpstr>1_Office Theme</vt:lpstr>
      <vt:lpstr>2_Office Theme</vt:lpstr>
      <vt:lpstr>1_Ion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Imaging through multimode fibers </vt:lpstr>
      <vt:lpstr>PowerPoint Presentation</vt:lpstr>
      <vt:lpstr>Handwritten digit recognition</vt:lpstr>
      <vt:lpstr>PowerPoint Presentation</vt:lpstr>
      <vt:lpstr>PowerPoint Presentation</vt:lpstr>
      <vt:lpstr>Pattern classification</vt:lpstr>
      <vt:lpstr>Pattern classification</vt:lpstr>
      <vt:lpstr>Pattern classification</vt:lpstr>
      <vt:lpstr>Pattern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Widnows</dc:creator>
  <cp:lastModifiedBy>Microsoft Office User</cp:lastModifiedBy>
  <cp:revision>21</cp:revision>
  <dcterms:created xsi:type="dcterms:W3CDTF">2021-04-26T10:45:44Z</dcterms:created>
  <dcterms:modified xsi:type="dcterms:W3CDTF">2023-03-29T06:24:32Z</dcterms:modified>
</cp:coreProperties>
</file>